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0" r:id="rId4"/>
    <p:sldId id="271" r:id="rId5"/>
    <p:sldId id="266" r:id="rId6"/>
    <p:sldId id="259" r:id="rId7"/>
    <p:sldId id="260" r:id="rId8"/>
    <p:sldId id="275" r:id="rId9"/>
    <p:sldId id="276" r:id="rId10"/>
    <p:sldId id="277" r:id="rId11"/>
    <p:sldId id="281" r:id="rId12"/>
    <p:sldId id="283" r:id="rId13"/>
    <p:sldId id="282" r:id="rId14"/>
    <p:sldId id="284" r:id="rId15"/>
    <p:sldId id="285" r:id="rId16"/>
    <p:sldId id="286" r:id="rId17"/>
    <p:sldId id="267" r:id="rId18"/>
    <p:sldId id="268" r:id="rId19"/>
    <p:sldId id="269" r:id="rId20"/>
    <p:sldId id="272" r:id="rId21"/>
    <p:sldId id="273" r:id="rId22"/>
    <p:sldId id="274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B0E9"/>
    <a:srgbClr val="0396C2"/>
    <a:srgbClr val="0A4364"/>
    <a:srgbClr val="F2C245"/>
    <a:srgbClr val="717171"/>
    <a:srgbClr val="06C88C"/>
    <a:srgbClr val="1B4F76"/>
    <a:srgbClr val="58595B"/>
    <a:srgbClr val="890845"/>
    <a:srgbClr val="E5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94"/>
  </p:normalViewPr>
  <p:slideViewPr>
    <p:cSldViewPr snapToGrid="0"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2ca93e5f7318ff/Documents/Email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2ca93e5f7318ff/Documents/Email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a2ca93e5f7318ff/Documents/Email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$10MM Invested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44881889763782"/>
          <c:y val="0.11138638158035122"/>
          <c:w val="0.75497681539807526"/>
          <c:h val="0.55416955370034993"/>
        </c:manualLayout>
      </c:layout>
      <c:lineChart>
        <c:grouping val="standard"/>
        <c:varyColors val="0"/>
        <c:ser>
          <c:idx val="0"/>
          <c:order val="0"/>
          <c:tx>
            <c:strRef>
              <c:f>'[Email Graph.xlsx]Updated Returns'!$G$12</c:f>
              <c:strCache>
                <c:ptCount val="1"/>
                <c:pt idx="0">
                  <c:v>Mariemont Capital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Returns'!$H$12:$DX$12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10349637.540206939</c:v>
                </c:pt>
                <c:pt idx="2">
                  <c:v>10658623.501605563</c:v>
                </c:pt>
                <c:pt idx="3">
                  <c:v>10791043.495137267</c:v>
                </c:pt>
                <c:pt idx="4">
                  <c:v>10850446.643866858</c:v>
                </c:pt>
                <c:pt idx="5">
                  <c:v>10912793.832826983</c:v>
                </c:pt>
                <c:pt idx="6">
                  <c:v>11025198.889191102</c:v>
                </c:pt>
                <c:pt idx="7">
                  <c:v>11114503.000193549</c:v>
                </c:pt>
                <c:pt idx="8">
                  <c:v>11139196.384963024</c:v>
                </c:pt>
                <c:pt idx="9">
                  <c:v>11293008.221203929</c:v>
                </c:pt>
                <c:pt idx="10">
                  <c:v>11307103.645617563</c:v>
                </c:pt>
                <c:pt idx="11">
                  <c:v>11372930.521084961</c:v>
                </c:pt>
                <c:pt idx="12">
                  <c:v>11492612.192518774</c:v>
                </c:pt>
                <c:pt idx="13">
                  <c:v>11573233.770344092</c:v>
                </c:pt>
                <c:pt idx="14">
                  <c:v>11691549.860072721</c:v>
                </c:pt>
                <c:pt idx="15">
                  <c:v>11795042.324033063</c:v>
                </c:pt>
                <c:pt idx="16">
                  <c:v>11891278.254832556</c:v>
                </c:pt>
                <c:pt idx="17">
                  <c:v>11942804.441026084</c:v>
                </c:pt>
                <c:pt idx="18">
                  <c:v>11966676.229450837</c:v>
                </c:pt>
                <c:pt idx="19">
                  <c:v>12009579.923340771</c:v>
                </c:pt>
                <c:pt idx="20">
                  <c:v>12056094.162567947</c:v>
                </c:pt>
                <c:pt idx="21">
                  <c:v>12096452.061133746</c:v>
                </c:pt>
                <c:pt idx="22">
                  <c:v>12124416.156853644</c:v>
                </c:pt>
                <c:pt idx="23">
                  <c:v>12188143.325039517</c:v>
                </c:pt>
                <c:pt idx="24">
                  <c:v>12273535.191000424</c:v>
                </c:pt>
                <c:pt idx="25">
                  <c:v>12249486.673624411</c:v>
                </c:pt>
                <c:pt idx="26">
                  <c:v>12299076.610829474</c:v>
                </c:pt>
                <c:pt idx="27">
                  <c:v>12615107.652286761</c:v>
                </c:pt>
                <c:pt idx="28">
                  <c:v>12629409.299181676</c:v>
                </c:pt>
                <c:pt idx="29">
                  <c:v>12723480.329569288</c:v>
                </c:pt>
                <c:pt idx="30">
                  <c:v>12838495.89111883</c:v>
                </c:pt>
                <c:pt idx="31">
                  <c:v>13020029.496937869</c:v>
                </c:pt>
                <c:pt idx="32">
                  <c:v>13167014.212371733</c:v>
                </c:pt>
                <c:pt idx="33">
                  <c:v>13239347.018190155</c:v>
                </c:pt>
                <c:pt idx="34">
                  <c:v>13313191.27760864</c:v>
                </c:pt>
                <c:pt idx="35">
                  <c:v>13338351.260614596</c:v>
                </c:pt>
                <c:pt idx="36">
                  <c:v>13398206.945663609</c:v>
                </c:pt>
                <c:pt idx="37">
                  <c:v>13477309.392137326</c:v>
                </c:pt>
                <c:pt idx="38">
                  <c:v>13695291.137876943</c:v>
                </c:pt>
                <c:pt idx="39">
                  <c:v>13750945.061677674</c:v>
                </c:pt>
                <c:pt idx="40">
                  <c:v>13807323.936430553</c:v>
                </c:pt>
                <c:pt idx="41">
                  <c:v>14069663.091222731</c:v>
                </c:pt>
                <c:pt idx="42">
                  <c:v>14149860.170842702</c:v>
                </c:pt>
                <c:pt idx="43">
                  <c:v>14108825.576347258</c:v>
                </c:pt>
                <c:pt idx="44">
                  <c:v>14265433.540244713</c:v>
                </c:pt>
                <c:pt idx="45">
                  <c:v>14363865.031672401</c:v>
                </c:pt>
                <c:pt idx="46">
                  <c:v>14371046.964188237</c:v>
                </c:pt>
                <c:pt idx="47">
                  <c:v>14457273.245973365</c:v>
                </c:pt>
                <c:pt idx="48">
                  <c:v>14461610.427947156</c:v>
                </c:pt>
                <c:pt idx="49">
                  <c:v>14567180.184071172</c:v>
                </c:pt>
                <c:pt idx="50">
                  <c:v>14571550.338126393</c:v>
                </c:pt>
                <c:pt idx="51">
                  <c:v>14594864.818667395</c:v>
                </c:pt>
                <c:pt idx="52">
                  <c:v>14624054.548304729</c:v>
                </c:pt>
                <c:pt idx="53">
                  <c:v>14713261.281049388</c:v>
                </c:pt>
                <c:pt idx="54">
                  <c:v>14789770.239710845</c:v>
                </c:pt>
                <c:pt idx="55">
                  <c:v>14850408.297693659</c:v>
                </c:pt>
                <c:pt idx="56">
                  <c:v>14920205.216692818</c:v>
                </c:pt>
                <c:pt idx="57">
                  <c:v>14911253.093562802</c:v>
                </c:pt>
                <c:pt idx="58">
                  <c:v>14890377.339231815</c:v>
                </c:pt>
                <c:pt idx="59">
                  <c:v>14875486.961892582</c:v>
                </c:pt>
                <c:pt idx="60">
                  <c:v>14781771.394032659</c:v>
                </c:pt>
                <c:pt idx="61">
                  <c:v>14934023.639391195</c:v>
                </c:pt>
                <c:pt idx="62">
                  <c:v>14992266.331584821</c:v>
                </c:pt>
                <c:pt idx="63">
                  <c:v>15152683.581332777</c:v>
                </c:pt>
                <c:pt idx="64">
                  <c:v>15273905.049983438</c:v>
                </c:pt>
                <c:pt idx="65">
                  <c:v>15339582.841698367</c:v>
                </c:pt>
                <c:pt idx="66">
                  <c:v>15531327.627219597</c:v>
                </c:pt>
                <c:pt idx="67">
                  <c:v>15568602.813524922</c:v>
                </c:pt>
                <c:pt idx="68">
                  <c:v>15607524.320558734</c:v>
                </c:pt>
                <c:pt idx="69">
                  <c:v>15651225.388656298</c:v>
                </c:pt>
                <c:pt idx="70">
                  <c:v>15735742.005755043</c:v>
                </c:pt>
                <c:pt idx="71">
                  <c:v>15834877.180391299</c:v>
                </c:pt>
                <c:pt idx="72">
                  <c:v>15880798.324214432</c:v>
                </c:pt>
                <c:pt idx="73">
                  <c:v>16050722.866283527</c:v>
                </c:pt>
                <c:pt idx="74">
                  <c:v>16004175.769971304</c:v>
                </c:pt>
                <c:pt idx="75">
                  <c:v>14610212.060406804</c:v>
                </c:pt>
                <c:pt idx="76">
                  <c:v>15285203.857597599</c:v>
                </c:pt>
                <c:pt idx="77">
                  <c:v>15292846.459526397</c:v>
                </c:pt>
                <c:pt idx="78">
                  <c:v>15482477.755624523</c:v>
                </c:pt>
                <c:pt idx="79">
                  <c:v>15756517.611899078</c:v>
                </c:pt>
                <c:pt idx="80">
                  <c:v>15948747.126764247</c:v>
                </c:pt>
                <c:pt idx="81">
                  <c:v>15993403.618719187</c:v>
                </c:pt>
                <c:pt idx="82">
                  <c:v>16062175.254279679</c:v>
                </c:pt>
                <c:pt idx="83">
                  <c:v>16283833.272788739</c:v>
                </c:pt>
                <c:pt idx="84">
                  <c:v>16288718.422770575</c:v>
                </c:pt>
                <c:pt idx="85">
                  <c:v>16329440.218827501</c:v>
                </c:pt>
                <c:pt idx="86">
                  <c:v>15997952.582385303</c:v>
                </c:pt>
                <c:pt idx="87">
                  <c:v>16119537.022011433</c:v>
                </c:pt>
                <c:pt idx="88">
                  <c:v>16470942.929091282</c:v>
                </c:pt>
                <c:pt idx="89">
                  <c:v>16918952.576762564</c:v>
                </c:pt>
                <c:pt idx="90">
                  <c:v>16524740.981723998</c:v>
                </c:pt>
                <c:pt idx="91">
                  <c:v>16701555.710228443</c:v>
                </c:pt>
                <c:pt idx="92">
                  <c:v>16532869.997555137</c:v>
                </c:pt>
                <c:pt idx="93">
                  <c:v>16260077.642595477</c:v>
                </c:pt>
                <c:pt idx="94">
                  <c:v>16378776.209386425</c:v>
                </c:pt>
                <c:pt idx="95">
                  <c:v>16513082.174303394</c:v>
                </c:pt>
                <c:pt idx="96">
                  <c:v>16622068.516653795</c:v>
                </c:pt>
                <c:pt idx="97">
                  <c:v>16520673.898702206</c:v>
                </c:pt>
                <c:pt idx="98">
                  <c:v>16872564.252744563</c:v>
                </c:pt>
                <c:pt idx="99">
                  <c:v>17134088.998662103</c:v>
                </c:pt>
                <c:pt idx="100">
                  <c:v>16549816.563807724</c:v>
                </c:pt>
                <c:pt idx="101">
                  <c:v>16098006.571615774</c:v>
                </c:pt>
                <c:pt idx="102">
                  <c:v>15392913.883779004</c:v>
                </c:pt>
                <c:pt idx="103">
                  <c:v>15525292.943179503</c:v>
                </c:pt>
                <c:pt idx="104">
                  <c:v>15447666.478463605</c:v>
                </c:pt>
                <c:pt idx="105">
                  <c:v>15172698.015146952</c:v>
                </c:pt>
                <c:pt idx="106">
                  <c:v>15196974.331971187</c:v>
                </c:pt>
                <c:pt idx="107">
                  <c:v>15531307.767274553</c:v>
                </c:pt>
                <c:pt idx="108">
                  <c:v>15539073.421158189</c:v>
                </c:pt>
                <c:pt idx="109">
                  <c:v>15779929.059186142</c:v>
                </c:pt>
                <c:pt idx="110">
                  <c:v>15737323.250726338</c:v>
                </c:pt>
                <c:pt idx="111">
                  <c:v>15850631.97813157</c:v>
                </c:pt>
                <c:pt idx="112">
                  <c:v>15812590.461384054</c:v>
                </c:pt>
                <c:pt idx="113">
                  <c:v>15720877.436708026</c:v>
                </c:pt>
                <c:pt idx="114">
                  <c:v>15569957.013315627</c:v>
                </c:pt>
                <c:pt idx="115">
                  <c:v>15549716.069198318</c:v>
                </c:pt>
                <c:pt idx="116">
                  <c:v>15569930.700088277</c:v>
                </c:pt>
                <c:pt idx="117">
                  <c:v>15468726.150537705</c:v>
                </c:pt>
                <c:pt idx="118">
                  <c:v>15416132.481625877</c:v>
                </c:pt>
                <c:pt idx="119">
                  <c:v>15638124.789361289</c:v>
                </c:pt>
                <c:pt idx="120">
                  <c:v>15864877.598807028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2A-A842-9DE0-F317160E9FA1}"/>
            </c:ext>
          </c:extLst>
        </c:ser>
        <c:ser>
          <c:idx val="1"/>
          <c:order val="1"/>
          <c:tx>
            <c:strRef>
              <c:f>'[Email Graph.xlsx]Updated Returns'!$G$13</c:f>
              <c:strCache>
                <c:ptCount val="1"/>
                <c:pt idx="0">
                  <c:v>Barclays Bond 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Returns'!$H$13:$DX$13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10148000</c:v>
                </c:pt>
                <c:pt idx="2">
                  <c:v>10201784.4</c:v>
                </c:pt>
                <c:pt idx="3">
                  <c:v>10184441.366520001</c:v>
                </c:pt>
                <c:pt idx="4">
                  <c:v>10269990.673998768</c:v>
                </c:pt>
                <c:pt idx="5">
                  <c:v>10387068.567682354</c:v>
                </c:pt>
                <c:pt idx="6">
                  <c:v>10392262.101966195</c:v>
                </c:pt>
                <c:pt idx="7">
                  <c:v>10366281.446711279</c:v>
                </c:pt>
                <c:pt idx="8">
                  <c:v>10480310.542625103</c:v>
                </c:pt>
                <c:pt idx="9">
                  <c:v>10409044.430935252</c:v>
                </c:pt>
                <c:pt idx="10">
                  <c:v>10511053.066358419</c:v>
                </c:pt>
                <c:pt idx="11">
                  <c:v>10585681.543129565</c:v>
                </c:pt>
                <c:pt idx="12">
                  <c:v>10595208.656518381</c:v>
                </c:pt>
                <c:pt idx="13">
                  <c:v>10817708.038305266</c:v>
                </c:pt>
                <c:pt idx="14">
                  <c:v>10716021.582745196</c:v>
                </c:pt>
                <c:pt idx="15">
                  <c:v>10765315.282025823</c:v>
                </c:pt>
                <c:pt idx="16">
                  <c:v>10726560.147010529</c:v>
                </c:pt>
                <c:pt idx="17">
                  <c:v>10700816.402657704</c:v>
                </c:pt>
                <c:pt idx="18">
                  <c:v>10584177.503868734</c:v>
                </c:pt>
                <c:pt idx="19">
                  <c:v>10658266.746395815</c:v>
                </c:pt>
                <c:pt idx="20">
                  <c:v>10643345.172950862</c:v>
                </c:pt>
                <c:pt idx="21">
                  <c:v>10715719.920126926</c:v>
                </c:pt>
                <c:pt idx="22">
                  <c:v>10717863.064110951</c:v>
                </c:pt>
                <c:pt idx="23">
                  <c:v>10689996.620144263</c:v>
                </c:pt>
                <c:pt idx="24">
                  <c:v>10655788.630959801</c:v>
                </c:pt>
                <c:pt idx="25">
                  <c:v>10802838.514067046</c:v>
                </c:pt>
                <c:pt idx="26">
                  <c:v>10879538.667516924</c:v>
                </c:pt>
                <c:pt idx="27">
                  <c:v>10979630.423258081</c:v>
                </c:pt>
                <c:pt idx="28">
                  <c:v>11021353.018866463</c:v>
                </c:pt>
                <c:pt idx="29">
                  <c:v>11024659.424772123</c:v>
                </c:pt>
                <c:pt idx="30">
                  <c:v>11223103.294418022</c:v>
                </c:pt>
                <c:pt idx="31">
                  <c:v>11293808.845172856</c:v>
                </c:pt>
                <c:pt idx="32">
                  <c:v>11281385.655443165</c:v>
                </c:pt>
                <c:pt idx="33">
                  <c:v>11274616.824049899</c:v>
                </c:pt>
                <c:pt idx="34">
                  <c:v>11188929.736187119</c:v>
                </c:pt>
                <c:pt idx="35">
                  <c:v>10923752.101439483</c:v>
                </c:pt>
                <c:pt idx="36">
                  <c:v>10939045.3543815</c:v>
                </c:pt>
                <c:pt idx="37">
                  <c:v>10960923.445090262</c:v>
                </c:pt>
                <c:pt idx="38">
                  <c:v>11034361.632172367</c:v>
                </c:pt>
                <c:pt idx="39">
                  <c:v>11028844.451356281</c:v>
                </c:pt>
                <c:pt idx="40">
                  <c:v>11113766.553631725</c:v>
                </c:pt>
                <c:pt idx="41">
                  <c:v>11199342.556094689</c:v>
                </c:pt>
                <c:pt idx="42">
                  <c:v>11188143.213538595</c:v>
                </c:pt>
                <c:pt idx="43">
                  <c:v>11236252.22935681</c:v>
                </c:pt>
                <c:pt idx="44">
                  <c:v>11337378.499421021</c:v>
                </c:pt>
                <c:pt idx="45">
                  <c:v>11282959.0826238</c:v>
                </c:pt>
                <c:pt idx="46">
                  <c:v>11289728.858073374</c:v>
                </c:pt>
                <c:pt idx="47">
                  <c:v>11275052.21055788</c:v>
                </c:pt>
                <c:pt idx="48">
                  <c:v>11326917.450726446</c:v>
                </c:pt>
                <c:pt idx="49">
                  <c:v>11196657.900043093</c:v>
                </c:pt>
                <c:pt idx="50">
                  <c:v>11090289.649992684</c:v>
                </c:pt>
                <c:pt idx="51">
                  <c:v>11161267.503752636</c:v>
                </c:pt>
                <c:pt idx="52">
                  <c:v>11078674.124224866</c:v>
                </c:pt>
                <c:pt idx="53">
                  <c:v>11157332.710506864</c:v>
                </c:pt>
                <c:pt idx="54">
                  <c:v>11143943.911254255</c:v>
                </c:pt>
                <c:pt idx="55">
                  <c:v>11146172.700036505</c:v>
                </c:pt>
                <c:pt idx="56">
                  <c:v>11217508.205316739</c:v>
                </c:pt>
                <c:pt idx="57">
                  <c:v>11145716.152802713</c:v>
                </c:pt>
                <c:pt idx="58">
                  <c:v>11057664.995195571</c:v>
                </c:pt>
                <c:pt idx="59">
                  <c:v>11124010.985166745</c:v>
                </c:pt>
                <c:pt idx="60">
                  <c:v>11328692.787293812</c:v>
                </c:pt>
                <c:pt idx="61">
                  <c:v>11448776.930839127</c:v>
                </c:pt>
                <c:pt idx="62">
                  <c:v>11441907.664680623</c:v>
                </c:pt>
                <c:pt idx="63">
                  <c:v>11661592.291842492</c:v>
                </c:pt>
                <c:pt idx="64">
                  <c:v>11665090.769530045</c:v>
                </c:pt>
                <c:pt idx="65">
                  <c:v>11872729.38522768</c:v>
                </c:pt>
                <c:pt idx="66">
                  <c:v>12022325.775481548</c:v>
                </c:pt>
                <c:pt idx="67">
                  <c:v>12048774.892187607</c:v>
                </c:pt>
                <c:pt idx="68">
                  <c:v>12360838.161895266</c:v>
                </c:pt>
                <c:pt idx="69">
                  <c:v>12295325.719637221</c:v>
                </c:pt>
                <c:pt idx="70">
                  <c:v>12332211.69679613</c:v>
                </c:pt>
                <c:pt idx="71">
                  <c:v>12326045.590947732</c:v>
                </c:pt>
                <c:pt idx="72">
                  <c:v>12317417.359034069</c:v>
                </c:pt>
                <c:pt idx="73">
                  <c:v>12553911.772327524</c:v>
                </c:pt>
                <c:pt idx="74">
                  <c:v>12779882.184229419</c:v>
                </c:pt>
                <c:pt idx="75">
                  <c:v>12704480.879342465</c:v>
                </c:pt>
                <c:pt idx="76">
                  <c:v>12930620.638994761</c:v>
                </c:pt>
                <c:pt idx="77">
                  <c:v>12991394.555998035</c:v>
                </c:pt>
                <c:pt idx="78">
                  <c:v>13073240.341700822</c:v>
                </c:pt>
                <c:pt idx="79">
                  <c:v>13292870.779441396</c:v>
                </c:pt>
                <c:pt idx="80">
                  <c:v>13186527.813205864</c:v>
                </c:pt>
                <c:pt idx="81">
                  <c:v>13173341.285392659</c:v>
                </c:pt>
                <c:pt idx="82">
                  <c:v>13111426.581351312</c:v>
                </c:pt>
                <c:pt idx="83">
                  <c:v>13099626.297428096</c:v>
                </c:pt>
                <c:pt idx="84">
                  <c:v>13111415.96109578</c:v>
                </c:pt>
                <c:pt idx="85">
                  <c:v>13017013.76617589</c:v>
                </c:pt>
                <c:pt idx="86">
                  <c:v>12829568.767942958</c:v>
                </c:pt>
                <c:pt idx="87">
                  <c:v>12669199.158343671</c:v>
                </c:pt>
                <c:pt idx="88">
                  <c:v>12769285.831694586</c:v>
                </c:pt>
                <c:pt idx="89">
                  <c:v>12811424.474939179</c:v>
                </c:pt>
                <c:pt idx="90">
                  <c:v>12901104.446263751</c:v>
                </c:pt>
                <c:pt idx="91">
                  <c:v>13041726.484728025</c:v>
                </c:pt>
                <c:pt idx="92">
                  <c:v>13016947.204407042</c:v>
                </c:pt>
                <c:pt idx="93">
                  <c:v>12896410.273294233</c:v>
                </c:pt>
                <c:pt idx="94">
                  <c:v>12899892.304068021</c:v>
                </c:pt>
                <c:pt idx="95">
                  <c:v>12938075.985288063</c:v>
                </c:pt>
                <c:pt idx="96">
                  <c:v>12909612.21812043</c:v>
                </c:pt>
                <c:pt idx="97">
                  <c:v>12632055.555430841</c:v>
                </c:pt>
                <c:pt idx="98">
                  <c:v>12490576.533210015</c:v>
                </c:pt>
                <c:pt idx="99">
                  <c:v>12143338.505586775</c:v>
                </c:pt>
                <c:pt idx="100">
                  <c:v>11685534.643926155</c:v>
                </c:pt>
                <c:pt idx="101">
                  <c:v>11760322.065647282</c:v>
                </c:pt>
                <c:pt idx="102">
                  <c:v>11575685.00921662</c:v>
                </c:pt>
                <c:pt idx="103">
                  <c:v>11858131.723441506</c:v>
                </c:pt>
                <c:pt idx="104">
                  <c:v>11522546.595668111</c:v>
                </c:pt>
                <c:pt idx="105">
                  <c:v>11024772.582735248</c:v>
                </c:pt>
                <c:pt idx="106">
                  <c:v>10881450.539159689</c:v>
                </c:pt>
                <c:pt idx="107">
                  <c:v>11257948.727814615</c:v>
                </c:pt>
                <c:pt idx="108">
                  <c:v>11095834.266134085</c:v>
                </c:pt>
                <c:pt idx="109">
                  <c:v>11436476.378104402</c:v>
                </c:pt>
                <c:pt idx="110">
                  <c:v>11141415.287549308</c:v>
                </c:pt>
                <c:pt idx="111">
                  <c:v>11424407.235853061</c:v>
                </c:pt>
                <c:pt idx="112">
                  <c:v>11482671.712755913</c:v>
                </c:pt>
                <c:pt idx="113">
                  <c:v>11367844.995628353</c:v>
                </c:pt>
                <c:pt idx="114">
                  <c:v>11316689.693148026</c:v>
                </c:pt>
                <c:pt idx="115">
                  <c:v>11306504.672424193</c:v>
                </c:pt>
                <c:pt idx="116">
                  <c:v>11222836.537848255</c:v>
                </c:pt>
                <c:pt idx="117">
                  <c:v>10937776.48978691</c:v>
                </c:pt>
                <c:pt idx="118">
                  <c:v>10764959.621248277</c:v>
                </c:pt>
                <c:pt idx="119">
                  <c:v>11255841.779977199</c:v>
                </c:pt>
                <c:pt idx="120">
                  <c:v>11686940.520150326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2A-A842-9DE0-F317160E9FA1}"/>
            </c:ext>
          </c:extLst>
        </c:ser>
        <c:ser>
          <c:idx val="2"/>
          <c:order val="2"/>
          <c:tx>
            <c:strRef>
              <c:f>'[Email Graph.xlsx]Updated Returns'!$G$14</c:f>
              <c:strCache>
                <c:ptCount val="1"/>
                <c:pt idx="0">
                  <c:v>DoubleLine Total Return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Returns'!$H$14:$DX$14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10221000</c:v>
                </c:pt>
                <c:pt idx="2">
                  <c:v>10253707.200000001</c:v>
                </c:pt>
                <c:pt idx="3">
                  <c:v>10239352.009920001</c:v>
                </c:pt>
                <c:pt idx="4">
                  <c:v>10310003.538788447</c:v>
                </c:pt>
                <c:pt idx="5">
                  <c:v>10426506.578776758</c:v>
                </c:pt>
                <c:pt idx="6">
                  <c:v>10448402.242592189</c:v>
                </c:pt>
                <c:pt idx="7">
                  <c:v>10445267.721919412</c:v>
                </c:pt>
                <c:pt idx="8">
                  <c:v>10545542.292049838</c:v>
                </c:pt>
                <c:pt idx="9">
                  <c:v>10527614.870153353</c:v>
                </c:pt>
                <c:pt idx="10">
                  <c:v>10593938.843835318</c:v>
                </c:pt>
                <c:pt idx="11">
                  <c:v>10669155.809626549</c:v>
                </c:pt>
                <c:pt idx="12">
                  <c:v>10672356.556369437</c:v>
                </c:pt>
                <c:pt idx="13">
                  <c:v>10823904.019469883</c:v>
                </c:pt>
                <c:pt idx="14">
                  <c:v>10787102.745803686</c:v>
                </c:pt>
                <c:pt idx="15">
                  <c:v>10844274.390356446</c:v>
                </c:pt>
                <c:pt idx="16">
                  <c:v>10841021.10803934</c:v>
                </c:pt>
                <c:pt idx="17">
                  <c:v>10859450.843923008</c:v>
                </c:pt>
                <c:pt idx="18">
                  <c:v>10787778.468353115</c:v>
                </c:pt>
                <c:pt idx="19">
                  <c:v>10876238.25179361</c:v>
                </c:pt>
                <c:pt idx="20">
                  <c:v>10882763.994744685</c:v>
                </c:pt>
                <c:pt idx="21">
                  <c:v>10969826.106702643</c:v>
                </c:pt>
                <c:pt idx="22">
                  <c:v>10945692.489267897</c:v>
                </c:pt>
                <c:pt idx="23">
                  <c:v>10940219.643023264</c:v>
                </c:pt>
                <c:pt idx="24">
                  <c:v>10918339.203737218</c:v>
                </c:pt>
                <c:pt idx="25">
                  <c:v>11062461.281226551</c:v>
                </c:pt>
                <c:pt idx="26">
                  <c:v>11093436.172813984</c:v>
                </c:pt>
                <c:pt idx="27">
                  <c:v>11110076.327073205</c:v>
                </c:pt>
                <c:pt idx="28">
                  <c:v>11132296.479727352</c:v>
                </c:pt>
                <c:pt idx="29">
                  <c:v>11143428.776207078</c:v>
                </c:pt>
                <c:pt idx="30">
                  <c:v>11270463.86425584</c:v>
                </c:pt>
                <c:pt idx="31">
                  <c:v>11326816.183577118</c:v>
                </c:pt>
                <c:pt idx="32">
                  <c:v>11320020.093866972</c:v>
                </c:pt>
                <c:pt idx="33">
                  <c:v>11364168.172233054</c:v>
                </c:pt>
                <c:pt idx="34">
                  <c:v>11324393.58363024</c:v>
                </c:pt>
                <c:pt idx="35">
                  <c:v>11151130.361800697</c:v>
                </c:pt>
                <c:pt idx="36">
                  <c:v>11155590.813945416</c:v>
                </c:pt>
                <c:pt idx="37">
                  <c:v>11191288.704550043</c:v>
                </c:pt>
                <c:pt idx="38">
                  <c:v>11245006.890331881</c:v>
                </c:pt>
                <c:pt idx="39">
                  <c:v>11270870.406179644</c:v>
                </c:pt>
                <c:pt idx="40">
                  <c:v>11357656.108307227</c:v>
                </c:pt>
                <c:pt idx="41">
                  <c:v>11447381.591562854</c:v>
                </c:pt>
                <c:pt idx="42">
                  <c:v>11429065.781016354</c:v>
                </c:pt>
                <c:pt idx="43">
                  <c:v>11483925.296765231</c:v>
                </c:pt>
                <c:pt idx="44">
                  <c:v>11593022.5870845</c:v>
                </c:pt>
                <c:pt idx="45">
                  <c:v>11551287.705770995</c:v>
                </c:pt>
                <c:pt idx="46">
                  <c:v>11553597.963312149</c:v>
                </c:pt>
                <c:pt idx="47">
                  <c:v>11544355.084941499</c:v>
                </c:pt>
                <c:pt idx="48">
                  <c:v>11576679.279179335</c:v>
                </c:pt>
                <c:pt idx="49">
                  <c:v>11479435.173234228</c:v>
                </c:pt>
                <c:pt idx="50">
                  <c:v>11447292.754749171</c:v>
                </c:pt>
                <c:pt idx="51">
                  <c:v>11515976.511277666</c:v>
                </c:pt>
                <c:pt idx="52">
                  <c:v>11460699.824023534</c:v>
                </c:pt>
                <c:pt idx="53">
                  <c:v>11540924.722791698</c:v>
                </c:pt>
                <c:pt idx="54">
                  <c:v>11555927.924931329</c:v>
                </c:pt>
                <c:pt idx="55">
                  <c:v>11547838.775383877</c:v>
                </c:pt>
                <c:pt idx="56">
                  <c:v>11618280.591913719</c:v>
                </c:pt>
                <c:pt idx="57">
                  <c:v>11576454.781782828</c:v>
                </c:pt>
                <c:pt idx="58">
                  <c:v>11546355.999350192</c:v>
                </c:pt>
                <c:pt idx="59">
                  <c:v>11617943.406546162</c:v>
                </c:pt>
                <c:pt idx="60">
                  <c:v>11778271.025556499</c:v>
                </c:pt>
                <c:pt idx="61">
                  <c:v>11847762.824607283</c:v>
                </c:pt>
                <c:pt idx="62">
                  <c:v>11850132.377172204</c:v>
                </c:pt>
                <c:pt idx="63">
                  <c:v>12012479.190739464</c:v>
                </c:pt>
                <c:pt idx="64">
                  <c:v>12014881.686577613</c:v>
                </c:pt>
                <c:pt idx="65">
                  <c:v>12199910.864550909</c:v>
                </c:pt>
                <c:pt idx="66">
                  <c:v>12293850.178207951</c:v>
                </c:pt>
                <c:pt idx="67">
                  <c:v>12457358.385578118</c:v>
                </c:pt>
                <c:pt idx="68">
                  <c:v>12400054.537004458</c:v>
                </c:pt>
                <c:pt idx="69">
                  <c:v>12458334.793328378</c:v>
                </c:pt>
                <c:pt idx="70">
                  <c:v>12320047.277122434</c:v>
                </c:pt>
                <c:pt idx="71">
                  <c:v>12308959.234573023</c:v>
                </c:pt>
                <c:pt idx="72">
                  <c:v>12355733.279664401</c:v>
                </c:pt>
                <c:pt idx="73">
                  <c:v>12479290.612461045</c:v>
                </c:pt>
                <c:pt idx="74">
                  <c:v>12555414.285197057</c:v>
                </c:pt>
                <c:pt idx="75">
                  <c:v>12065753.12807437</c:v>
                </c:pt>
                <c:pt idx="76">
                  <c:v>12134527.920904394</c:v>
                </c:pt>
                <c:pt idx="77">
                  <c:v>12249805.936152987</c:v>
                </c:pt>
                <c:pt idx="78">
                  <c:v>12352704.306016672</c:v>
                </c:pt>
                <c:pt idx="79">
                  <c:v>12776402.063713044</c:v>
                </c:pt>
                <c:pt idx="80">
                  <c:v>12753404.53999836</c:v>
                </c:pt>
                <c:pt idx="81">
                  <c:v>12799316.796342354</c:v>
                </c:pt>
                <c:pt idx="82">
                  <c:v>12749399.460836619</c:v>
                </c:pt>
                <c:pt idx="83">
                  <c:v>12818246.217925137</c:v>
                </c:pt>
                <c:pt idx="84">
                  <c:v>12854137.307335326</c:v>
                </c:pt>
                <c:pt idx="85">
                  <c:v>12923549.648794938</c:v>
                </c:pt>
                <c:pt idx="86">
                  <c:v>12811114.766850421</c:v>
                </c:pt>
                <c:pt idx="87">
                  <c:v>12734248.078249319</c:v>
                </c:pt>
                <c:pt idx="88">
                  <c:v>12778817.946523191</c:v>
                </c:pt>
                <c:pt idx="89">
                  <c:v>12801819.818826934</c:v>
                </c:pt>
                <c:pt idx="90">
                  <c:v>12859428.008011654</c:v>
                </c:pt>
                <c:pt idx="91">
                  <c:v>12977734.745685363</c:v>
                </c:pt>
                <c:pt idx="92">
                  <c:v>12979032.519159932</c:v>
                </c:pt>
                <c:pt idx="93">
                  <c:v>12985522.035419511</c:v>
                </c:pt>
                <c:pt idx="94">
                  <c:v>12973835.065587632</c:v>
                </c:pt>
                <c:pt idx="95">
                  <c:v>12934913.560390869</c:v>
                </c:pt>
                <c:pt idx="96">
                  <c:v>12883173.906149305</c:v>
                </c:pt>
                <c:pt idx="97">
                  <c:v>12684773.027994607</c:v>
                </c:pt>
                <c:pt idx="98">
                  <c:v>12486890.568757892</c:v>
                </c:pt>
                <c:pt idx="99">
                  <c:v>12127268.120377664</c:v>
                </c:pt>
                <c:pt idx="100">
                  <c:v>11792555.52025524</c:v>
                </c:pt>
                <c:pt idx="101">
                  <c:v>11702932.098301299</c:v>
                </c:pt>
                <c:pt idx="102">
                  <c:v>11578881.018059304</c:v>
                </c:pt>
                <c:pt idx="103">
                  <c:v>11750248.45712658</c:v>
                </c:pt>
                <c:pt idx="104">
                  <c:v>11403616.127641346</c:v>
                </c:pt>
                <c:pt idx="105">
                  <c:v>11019314.264139833</c:v>
                </c:pt>
                <c:pt idx="106">
                  <c:v>10771379.693196688</c:v>
                </c:pt>
                <c:pt idx="107">
                  <c:v>11043895.599434566</c:v>
                </c:pt>
                <c:pt idx="108">
                  <c:v>10880445.944562934</c:v>
                </c:pt>
                <c:pt idx="109">
                  <c:v>11263437.641811548</c:v>
                </c:pt>
                <c:pt idx="110">
                  <c:v>11008883.951106608</c:v>
                </c:pt>
                <c:pt idx="111">
                  <c:v>11244474.067660291</c:v>
                </c:pt>
                <c:pt idx="112">
                  <c:v>11289451.963930933</c:v>
                </c:pt>
                <c:pt idx="113">
                  <c:v>11174299.553898837</c:v>
                </c:pt>
                <c:pt idx="114">
                  <c:v>11120662.916040123</c:v>
                </c:pt>
                <c:pt idx="115">
                  <c:v>11088412.993583607</c:v>
                </c:pt>
                <c:pt idx="116">
                  <c:v>11027426.722118897</c:v>
                </c:pt>
                <c:pt idx="117">
                  <c:v>10696603.920455331</c:v>
                </c:pt>
                <c:pt idx="118">
                  <c:v>10417422.558131447</c:v>
                </c:pt>
                <c:pt idx="119">
                  <c:v>10977879.891758919</c:v>
                </c:pt>
                <c:pt idx="120">
                  <c:v>11427972.967321035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2A-A842-9DE0-F317160E9FA1}"/>
            </c:ext>
          </c:extLst>
        </c:ser>
        <c:ser>
          <c:idx val="3"/>
          <c:order val="3"/>
          <c:tx>
            <c:strRef>
              <c:f>'[Email Graph.xlsx]Updated Returns'!$G$15</c:f>
              <c:strCache>
                <c:ptCount val="1"/>
                <c:pt idx="0">
                  <c:v>PIMCO Total Return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Returns'!$H$15:$DX$15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10143000</c:v>
                </c:pt>
                <c:pt idx="2">
                  <c:v>10270801.799999999</c:v>
                </c:pt>
                <c:pt idx="3">
                  <c:v>10307776.686479999</c:v>
                </c:pt>
                <c:pt idx="4">
                  <c:v>10395392.788315078</c:v>
                </c:pt>
                <c:pt idx="5">
                  <c:v>10582509.85850475</c:v>
                </c:pt>
                <c:pt idx="6">
                  <c:v>10644946.666669928</c:v>
                </c:pt>
                <c:pt idx="7">
                  <c:v>10666236.560003268</c:v>
                </c:pt>
                <c:pt idx="8">
                  <c:v>10780365.291195301</c:v>
                </c:pt>
                <c:pt idx="9">
                  <c:v>10725385.428210204</c:v>
                </c:pt>
                <c:pt idx="10">
                  <c:v>10822986.435606919</c:v>
                </c:pt>
                <c:pt idx="11">
                  <c:v>10844632.408478133</c:v>
                </c:pt>
                <c:pt idx="12">
                  <c:v>10716665.746058092</c:v>
                </c:pt>
                <c:pt idx="13">
                  <c:v>10720952.412356514</c:v>
                </c:pt>
                <c:pt idx="14">
                  <c:v>10857108.507993441</c:v>
                </c:pt>
                <c:pt idx="15">
                  <c:v>10923336.8698922</c:v>
                </c:pt>
                <c:pt idx="16">
                  <c:v>11016185.233286284</c:v>
                </c:pt>
                <c:pt idx="17">
                  <c:v>11101009.859582588</c:v>
                </c:pt>
                <c:pt idx="18">
                  <c:v>11034403.800425092</c:v>
                </c:pt>
                <c:pt idx="19">
                  <c:v>11092886.140567346</c:v>
                </c:pt>
                <c:pt idx="20">
                  <c:v>11008580.205899034</c:v>
                </c:pt>
                <c:pt idx="21">
                  <c:v>10941427.866643049</c:v>
                </c:pt>
                <c:pt idx="22">
                  <c:v>11091325.428416058</c:v>
                </c:pt>
                <c:pt idx="23">
                  <c:v>11096871.091130266</c:v>
                </c:pt>
                <c:pt idx="24">
                  <c:v>11000328.312637432</c:v>
                </c:pt>
                <c:pt idx="25">
                  <c:v>11033329.297575343</c:v>
                </c:pt>
                <c:pt idx="26">
                  <c:v>10981472.649876738</c:v>
                </c:pt>
                <c:pt idx="27">
                  <c:v>11194513.219284348</c:v>
                </c:pt>
                <c:pt idx="28">
                  <c:v>11323250.121306119</c:v>
                </c:pt>
                <c:pt idx="29">
                  <c:v>11404777.522179525</c:v>
                </c:pt>
                <c:pt idx="30">
                  <c:v>11467503.798551513</c:v>
                </c:pt>
                <c:pt idx="31">
                  <c:v>11607407.344893841</c:v>
                </c:pt>
                <c:pt idx="32">
                  <c:v>11689819.937042588</c:v>
                </c:pt>
                <c:pt idx="33">
                  <c:v>11792690.352488562</c:v>
                </c:pt>
                <c:pt idx="34">
                  <c:v>11846936.72811001</c:v>
                </c:pt>
                <c:pt idx="35">
                  <c:v>11832720.404036278</c:v>
                </c:pt>
                <c:pt idx="36">
                  <c:v>11956963.968278658</c:v>
                </c:pt>
                <c:pt idx="37">
                  <c:v>12060989.55480268</c:v>
                </c:pt>
                <c:pt idx="38">
                  <c:v>12205721.429460313</c:v>
                </c:pt>
                <c:pt idx="39">
                  <c:v>12300926.056610104</c:v>
                </c:pt>
                <c:pt idx="40">
                  <c:v>12387032.539006373</c:v>
                </c:pt>
                <c:pt idx="41">
                  <c:v>12513380.270904237</c:v>
                </c:pt>
                <c:pt idx="42">
                  <c:v>12579701.18634003</c:v>
                </c:pt>
                <c:pt idx="43">
                  <c:v>12656437.363576705</c:v>
                </c:pt>
                <c:pt idx="44">
                  <c:v>12774142.23105797</c:v>
                </c:pt>
                <c:pt idx="45">
                  <c:v>12841845.184882578</c:v>
                </c:pt>
                <c:pt idx="46">
                  <c:v>12909906.964362456</c:v>
                </c:pt>
                <c:pt idx="47">
                  <c:v>12947345.694559105</c:v>
                </c:pt>
                <c:pt idx="48">
                  <c:v>12984892.997073324</c:v>
                </c:pt>
                <c:pt idx="49">
                  <c:v>12948535.29668152</c:v>
                </c:pt>
                <c:pt idx="50">
                  <c:v>12891561.741376121</c:v>
                </c:pt>
                <c:pt idx="51">
                  <c:v>12949573.769212313</c:v>
                </c:pt>
                <c:pt idx="52">
                  <c:v>12891300.687250858</c:v>
                </c:pt>
                <c:pt idx="53">
                  <c:v>12886144.166975958</c:v>
                </c:pt>
                <c:pt idx="54">
                  <c:v>12888721.395809352</c:v>
                </c:pt>
                <c:pt idx="55">
                  <c:v>12914498.838600971</c:v>
                </c:pt>
                <c:pt idx="56">
                  <c:v>12973905.533258535</c:v>
                </c:pt>
                <c:pt idx="57">
                  <c:v>12896062.100058984</c:v>
                </c:pt>
                <c:pt idx="58">
                  <c:v>12861242.732388824</c:v>
                </c:pt>
                <c:pt idx="59">
                  <c:v>12924262.821777528</c:v>
                </c:pt>
                <c:pt idx="60">
                  <c:v>13074184.270510148</c:v>
                </c:pt>
                <c:pt idx="61">
                  <c:v>13231074.48175627</c:v>
                </c:pt>
                <c:pt idx="62">
                  <c:v>13240336.233893499</c:v>
                </c:pt>
                <c:pt idx="63">
                  <c:v>13437617.24377851</c:v>
                </c:pt>
                <c:pt idx="64">
                  <c:v>13463148.716541689</c:v>
                </c:pt>
                <c:pt idx="65">
                  <c:v>13720294.857027633</c:v>
                </c:pt>
                <c:pt idx="66">
                  <c:v>13868474.041483531</c:v>
                </c:pt>
                <c:pt idx="67">
                  <c:v>14108398.642401198</c:v>
                </c:pt>
                <c:pt idx="68">
                  <c:v>14039267.489053432</c:v>
                </c:pt>
                <c:pt idx="69">
                  <c:v>14116483.460243227</c:v>
                </c:pt>
                <c:pt idx="70">
                  <c:v>13889208.07653331</c:v>
                </c:pt>
                <c:pt idx="71">
                  <c:v>13882263.472495044</c:v>
                </c:pt>
                <c:pt idx="72">
                  <c:v>13978051.090455258</c:v>
                </c:pt>
                <c:pt idx="73">
                  <c:v>14204495.518120633</c:v>
                </c:pt>
                <c:pt idx="74">
                  <c:v>14088018.654872045</c:v>
                </c:pt>
                <c:pt idx="75">
                  <c:v>13849931.139604706</c:v>
                </c:pt>
                <c:pt idx="76">
                  <c:v>14031365.23753353</c:v>
                </c:pt>
                <c:pt idx="77">
                  <c:v>14135197.34029128</c:v>
                </c:pt>
                <c:pt idx="78">
                  <c:v>14265241.155821962</c:v>
                </c:pt>
                <c:pt idx="79">
                  <c:v>15072653.805241484</c:v>
                </c:pt>
                <c:pt idx="80">
                  <c:v>15057581.151436243</c:v>
                </c:pt>
                <c:pt idx="81">
                  <c:v>15072638.732587678</c:v>
                </c:pt>
                <c:pt idx="82">
                  <c:v>15007826.386037551</c:v>
                </c:pt>
                <c:pt idx="83">
                  <c:v>15186419.520031398</c:v>
                </c:pt>
                <c:pt idx="84">
                  <c:v>15236534.704447502</c:v>
                </c:pt>
                <c:pt idx="85">
                  <c:v>15218250.862802166</c:v>
                </c:pt>
                <c:pt idx="86">
                  <c:v>15031066.3771897</c:v>
                </c:pt>
                <c:pt idx="87">
                  <c:v>14876246.393504646</c:v>
                </c:pt>
                <c:pt idx="88">
                  <c:v>14956578.124029571</c:v>
                </c:pt>
                <c:pt idx="89">
                  <c:v>14961065.09746678</c:v>
                </c:pt>
                <c:pt idx="90">
                  <c:v>15073273.085697781</c:v>
                </c:pt>
                <c:pt idx="91">
                  <c:v>15231542.453097608</c:v>
                </c:pt>
                <c:pt idx="92">
                  <c:v>15237635.070078846</c:v>
                </c:pt>
                <c:pt idx="93">
                  <c:v>15219349.907994751</c:v>
                </c:pt>
                <c:pt idx="94">
                  <c:v>15213262.168031553</c:v>
                </c:pt>
                <c:pt idx="95">
                  <c:v>15190442.274779506</c:v>
                </c:pt>
                <c:pt idx="96">
                  <c:v>15105375.79804074</c:v>
                </c:pt>
                <c:pt idx="97">
                  <c:v>14782120.755962668</c:v>
                </c:pt>
                <c:pt idx="98">
                  <c:v>14502738.673674973</c:v>
                </c:pt>
                <c:pt idx="99">
                  <c:v>14047352.67932158</c:v>
                </c:pt>
                <c:pt idx="100">
                  <c:v>13503720.130631834</c:v>
                </c:pt>
                <c:pt idx="101">
                  <c:v>13548282.40706292</c:v>
                </c:pt>
                <c:pt idx="102">
                  <c:v>13239381.568181885</c:v>
                </c:pt>
                <c:pt idx="103">
                  <c:v>13452535.611429613</c:v>
                </c:pt>
                <c:pt idx="104">
                  <c:v>13032816.500353009</c:v>
                </c:pt>
                <c:pt idx="105">
                  <c:v>12525839.938489275</c:v>
                </c:pt>
                <c:pt idx="106">
                  <c:v>12322921.331485748</c:v>
                </c:pt>
                <c:pt idx="107">
                  <c:v>12770243.375818681</c:v>
                </c:pt>
                <c:pt idx="108">
                  <c:v>12628493.674347093</c:v>
                </c:pt>
                <c:pt idx="109">
                  <c:v>13016188.430149548</c:v>
                </c:pt>
                <c:pt idx="110">
                  <c:v>12699895.051296914</c:v>
                </c:pt>
                <c:pt idx="111">
                  <c:v>12990722.647971611</c:v>
                </c:pt>
                <c:pt idx="112">
                  <c:v>13069966.056124238</c:v>
                </c:pt>
                <c:pt idx="113">
                  <c:v>12952336.36161912</c:v>
                </c:pt>
                <c:pt idx="114">
                  <c:v>12903117.483444968</c:v>
                </c:pt>
                <c:pt idx="115">
                  <c:v>12925052.783166826</c:v>
                </c:pt>
                <c:pt idx="116">
                  <c:v>12861720.024529308</c:v>
                </c:pt>
                <c:pt idx="117">
                  <c:v>12510595.067859659</c:v>
                </c:pt>
                <c:pt idx="118">
                  <c:v>12250374.690448178</c:v>
                </c:pt>
                <c:pt idx="119">
                  <c:v>12878818.912068168</c:v>
                </c:pt>
                <c:pt idx="120">
                  <c:v>13399123.196115721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2A-A842-9DE0-F317160E9FA1}"/>
            </c:ext>
          </c:extLst>
        </c:ser>
        <c:ser>
          <c:idx val="4"/>
          <c:order val="4"/>
          <c:tx>
            <c:strRef>
              <c:f>'[Email Graph.xlsx]Updated Returns'!$G$16</c:f>
              <c:strCache>
                <c:ptCount val="1"/>
                <c:pt idx="0">
                  <c:v>S&amp;P 500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Returns'!$H$16:$DX$16</c:f>
            </c:numRef>
          </c:val>
          <c:smooth val="0"/>
          <c:extLst>
            <c:ext xmlns:c16="http://schemas.microsoft.com/office/drawing/2014/chart" uri="{C3380CC4-5D6E-409C-BE32-E72D297353CC}">
              <c16:uniqueId val="{00000004-E72A-A842-9DE0-F317160E9FA1}"/>
            </c:ext>
          </c:extLst>
        </c:ser>
        <c:ser>
          <c:idx val="5"/>
          <c:order val="5"/>
          <c:tx>
            <c:strRef>
              <c:f>'[Email Graph.xlsx]Updated Returns'!$G$17</c:f>
              <c:strCache>
                <c:ptCount val="1"/>
                <c:pt idx="0">
                  <c:v>Barclays US Corp HY Total Return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Returns'!$H$17:$DX$17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10053768.602976473</c:v>
                </c:pt>
                <c:pt idx="2">
                  <c:v>10257321.171387419</c:v>
                </c:pt>
                <c:pt idx="3">
                  <c:v>10271723.475756118</c:v>
                </c:pt>
                <c:pt idx="4">
                  <c:v>10355256.84109457</c:v>
                </c:pt>
                <c:pt idx="5">
                  <c:v>10441670.667306764</c:v>
                </c:pt>
                <c:pt idx="6">
                  <c:v>10528084.493518958</c:v>
                </c:pt>
                <c:pt idx="7">
                  <c:v>10333173.307729231</c:v>
                </c:pt>
                <c:pt idx="8">
                  <c:v>10553048.487758035</c:v>
                </c:pt>
                <c:pt idx="9">
                  <c:v>10389822.371579448</c:v>
                </c:pt>
                <c:pt idx="10">
                  <c:v>10455112.818050882</c:v>
                </c:pt>
                <c:pt idx="11">
                  <c:v>10379260.681709068</c:v>
                </c:pt>
                <c:pt idx="12">
                  <c:v>10231397.023523757</c:v>
                </c:pt>
                <c:pt idx="13">
                  <c:v>10296687.469995195</c:v>
                </c:pt>
                <c:pt idx="14">
                  <c:v>10544407.105136819</c:v>
                </c:pt>
                <c:pt idx="15">
                  <c:v>10470475.276044164</c:v>
                </c:pt>
                <c:pt idx="16">
                  <c:v>10615458.473355733</c:v>
                </c:pt>
                <c:pt idx="17">
                  <c:v>10645223.235717712</c:v>
                </c:pt>
                <c:pt idx="18">
                  <c:v>10513682.189150261</c:v>
                </c:pt>
                <c:pt idx="19">
                  <c:v>10426308.209313488</c:v>
                </c:pt>
                <c:pt idx="20">
                  <c:v>10233317.330772921</c:v>
                </c:pt>
                <c:pt idx="21">
                  <c:v>9923187.710033603</c:v>
                </c:pt>
                <c:pt idx="22">
                  <c:v>10252520.403264519</c:v>
                </c:pt>
                <c:pt idx="23">
                  <c:v>10007681.228996634</c:v>
                </c:pt>
                <c:pt idx="24">
                  <c:v>9771483.4373499714</c:v>
                </c:pt>
                <c:pt idx="25">
                  <c:v>9614978.3965434413</c:v>
                </c:pt>
                <c:pt idx="26">
                  <c:v>9614978.3965434413</c:v>
                </c:pt>
                <c:pt idx="27">
                  <c:v>10098895.823331727</c:v>
                </c:pt>
                <c:pt idx="28">
                  <c:v>10495439.270283239</c:v>
                </c:pt>
                <c:pt idx="29">
                  <c:v>10562650.024003835</c:v>
                </c:pt>
                <c:pt idx="30">
                  <c:v>10698991.838694187</c:v>
                </c:pt>
                <c:pt idx="31">
                  <c:v>10944791.166586647</c:v>
                </c:pt>
                <c:pt idx="32">
                  <c:v>11175228.03648583</c:v>
                </c:pt>
                <c:pt idx="33">
                  <c:v>11248199.711953906</c:v>
                </c:pt>
                <c:pt idx="34">
                  <c:v>11322131.541046564</c:v>
                </c:pt>
                <c:pt idx="35">
                  <c:v>11249159.865578488</c:v>
                </c:pt>
                <c:pt idx="36">
                  <c:v>11445991.358617373</c:v>
                </c:pt>
                <c:pt idx="37">
                  <c:v>11658185.309649538</c:v>
                </c:pt>
                <c:pt idx="38">
                  <c:v>11797407.58521363</c:v>
                </c:pt>
                <c:pt idx="39">
                  <c:v>11755160.825732112</c:v>
                </c:pt>
                <c:pt idx="40">
                  <c:v>11890542.486797884</c:v>
                </c:pt>
                <c:pt idx="41">
                  <c:v>12019203.072491596</c:v>
                </c:pt>
                <c:pt idx="42">
                  <c:v>12010561.689870378</c:v>
                </c:pt>
                <c:pt idx="43">
                  <c:v>12142102.736437825</c:v>
                </c:pt>
                <c:pt idx="44">
                  <c:v>12145943.350936146</c:v>
                </c:pt>
                <c:pt idx="45">
                  <c:v>12247719.635141619</c:v>
                </c:pt>
                <c:pt idx="46">
                  <c:v>12297647.623619772</c:v>
                </c:pt>
                <c:pt idx="47">
                  <c:v>12268843.014882375</c:v>
                </c:pt>
                <c:pt idx="48">
                  <c:v>12304368.698991831</c:v>
                </c:pt>
                <c:pt idx="49">
                  <c:v>12329332.693230912</c:v>
                </c:pt>
                <c:pt idx="50">
                  <c:v>12213154.104656741</c:v>
                </c:pt>
                <c:pt idx="51">
                  <c:v>12198751.800288042</c:v>
                </c:pt>
                <c:pt idx="52">
                  <c:v>12276524.243879018</c:v>
                </c:pt>
                <c:pt idx="53">
                  <c:v>12286125.780124817</c:v>
                </c:pt>
                <c:pt idx="54">
                  <c:v>12335270.283245316</c:v>
                </c:pt>
                <c:pt idx="55">
                  <c:v>12473425.310417665</c:v>
                </c:pt>
                <c:pt idx="56">
                  <c:v>12565728.657714756</c:v>
                </c:pt>
                <c:pt idx="57">
                  <c:v>12636096.73819796</c:v>
                </c:pt>
                <c:pt idx="58">
                  <c:v>12433919.190386793</c:v>
                </c:pt>
                <c:pt idx="59">
                  <c:v>12326958.435996326</c:v>
                </c:pt>
                <c:pt idx="60">
                  <c:v>12063161.525466004</c:v>
                </c:pt>
                <c:pt idx="61">
                  <c:v>12627717.484857813</c:v>
                </c:pt>
                <c:pt idx="62">
                  <c:v>12837337.595106451</c:v>
                </c:pt>
                <c:pt idx="63">
                  <c:v>12958008.568500452</c:v>
                </c:pt>
                <c:pt idx="64">
                  <c:v>13143308.091030007</c:v>
                </c:pt>
                <c:pt idx="65">
                  <c:v>12986902.724746751</c:v>
                </c:pt>
                <c:pt idx="66">
                  <c:v>13281705.416598501</c:v>
                </c:pt>
                <c:pt idx="67">
                  <c:v>13330847.726639915</c:v>
                </c:pt>
                <c:pt idx="68">
                  <c:v>13382838.032773811</c:v>
                </c:pt>
                <c:pt idx="69">
                  <c:v>13432354.533495074</c:v>
                </c:pt>
                <c:pt idx="70">
                  <c:v>13482054.245269006</c:v>
                </c:pt>
                <c:pt idx="71">
                  <c:v>13509018.353759544</c:v>
                </c:pt>
                <c:pt idx="72">
                  <c:v>13792707.739188492</c:v>
                </c:pt>
                <c:pt idx="73">
                  <c:v>13791328.468414573</c:v>
                </c:pt>
                <c:pt idx="74">
                  <c:v>13792707.601261415</c:v>
                </c:pt>
                <c:pt idx="75">
                  <c:v>12163788.833552442</c:v>
                </c:pt>
                <c:pt idx="76">
                  <c:v>12847393.76599809</c:v>
                </c:pt>
                <c:pt idx="77">
                  <c:v>13412679.091702007</c:v>
                </c:pt>
                <c:pt idx="78">
                  <c:v>13507909.113253092</c:v>
                </c:pt>
                <c:pt idx="79">
                  <c:v>13748349.895468999</c:v>
                </c:pt>
                <c:pt idx="80">
                  <c:v>13878959.219475955</c:v>
                </c:pt>
                <c:pt idx="81">
                  <c:v>13736005.939515352</c:v>
                </c:pt>
                <c:pt idx="82">
                  <c:v>13837652.383467767</c:v>
                </c:pt>
                <c:pt idx="83">
                  <c:v>14359331.878324503</c:v>
                </c:pt>
                <c:pt idx="84">
                  <c:v>14629287.317637002</c:v>
                </c:pt>
                <c:pt idx="85">
                  <c:v>14711211.326615769</c:v>
                </c:pt>
                <c:pt idx="86">
                  <c:v>14677375.540564554</c:v>
                </c:pt>
                <c:pt idx="87">
                  <c:v>14590779.024875222</c:v>
                </c:pt>
                <c:pt idx="88">
                  <c:v>14913235.241324965</c:v>
                </c:pt>
                <c:pt idx="89">
                  <c:v>14957974.947048938</c:v>
                </c:pt>
                <c:pt idx="90">
                  <c:v>15161403.406328805</c:v>
                </c:pt>
                <c:pt idx="91">
                  <c:v>15220532.879613487</c:v>
                </c:pt>
                <c:pt idx="92">
                  <c:v>15298766.418614699</c:v>
                </c:pt>
                <c:pt idx="93">
                  <c:v>15297083.554308651</c:v>
                </c:pt>
                <c:pt idx="94">
                  <c:v>15270925.541430783</c:v>
                </c:pt>
                <c:pt idx="95">
                  <c:v>15122492.145168075</c:v>
                </c:pt>
                <c:pt idx="96">
                  <c:v>15411936.644826591</c:v>
                </c:pt>
                <c:pt idx="97">
                  <c:v>15062085.682989027</c:v>
                </c:pt>
                <c:pt idx="98">
                  <c:v>14851216.48342718</c:v>
                </c:pt>
                <c:pt idx="99">
                  <c:v>14678942.372219425</c:v>
                </c:pt>
                <c:pt idx="100">
                  <c:v>14156372.023768414</c:v>
                </c:pt>
                <c:pt idx="101">
                  <c:v>14191762.953827834</c:v>
                </c:pt>
                <c:pt idx="102">
                  <c:v>13236657.307035221</c:v>
                </c:pt>
                <c:pt idx="103">
                  <c:v>14017620.088150298</c:v>
                </c:pt>
                <c:pt idx="104">
                  <c:v>13695214.826122841</c:v>
                </c:pt>
                <c:pt idx="105">
                  <c:v>13151514.797525765</c:v>
                </c:pt>
                <c:pt idx="106">
                  <c:v>13493454.182261435</c:v>
                </c:pt>
                <c:pt idx="107">
                  <c:v>13772768.683834245</c:v>
                </c:pt>
                <c:pt idx="108">
                  <c:v>13568931.707313498</c:v>
                </c:pt>
                <c:pt idx="109">
                  <c:v>14085908.005362144</c:v>
                </c:pt>
                <c:pt idx="110">
                  <c:v>13905608.382893508</c:v>
                </c:pt>
                <c:pt idx="111">
                  <c:v>14054398.392590469</c:v>
                </c:pt>
                <c:pt idx="112">
                  <c:v>14186509.737480821</c:v>
                </c:pt>
                <c:pt idx="113">
                  <c:v>14048900.593027256</c:v>
                </c:pt>
                <c:pt idx="114">
                  <c:v>14276492.782634297</c:v>
                </c:pt>
                <c:pt idx="115">
                  <c:v>14510627.264269499</c:v>
                </c:pt>
                <c:pt idx="116">
                  <c:v>14507725.138816645</c:v>
                </c:pt>
                <c:pt idx="117">
                  <c:v>14336533.982178608</c:v>
                </c:pt>
                <c:pt idx="118">
                  <c:v>14170230.187985335</c:v>
                </c:pt>
                <c:pt idx="119">
                  <c:v>14912750.249835767</c:v>
                </c:pt>
                <c:pt idx="120">
                  <c:v>15468995.834154643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2A-A842-9DE0-F317160E9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1458768"/>
        <c:axId val="1744945936"/>
      </c:lineChart>
      <c:dateAx>
        <c:axId val="1741458768"/>
        <c:scaling>
          <c:orientation val="minMax"/>
          <c:max val="45292"/>
          <c:min val="41640"/>
        </c:scaling>
        <c:delete val="0"/>
        <c:axPos val="b"/>
        <c:numFmt formatCode="mm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en-US"/>
          </a:p>
        </c:txPr>
        <c:crossAx val="1744945936"/>
        <c:crosses val="autoZero"/>
        <c:auto val="1"/>
        <c:lblOffset val="100"/>
        <c:baseTimeUnit val="months"/>
        <c:majorUnit val="6"/>
        <c:majorTimeUnit val="months"/>
      </c:dateAx>
      <c:valAx>
        <c:axId val="1744945936"/>
        <c:scaling>
          <c:orientation val="minMax"/>
          <c:max val="18000000"/>
          <c:min val="9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en-US"/>
          </a:p>
        </c:txPr>
        <c:crossAx val="1741458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36394949296196E-2"/>
          <c:y val="0.86243795938123702"/>
          <c:w val="0.77535763155198023"/>
          <c:h val="0.13334996337851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Montserrat" panose="020005050000000200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u="none">
                <a:solidFill>
                  <a:schemeClr val="tx1"/>
                </a:solidFill>
                <a:latin typeface="Montserrat" panose="02000505000000020004" pitchFamily="2" charset="0"/>
              </a:rPr>
              <a:t>Historical Leverage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537538008044034"/>
          <c:y val="0.16825890781086414"/>
          <c:w val="0.86896792756327867"/>
          <c:h val="0.63632097036454793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2BB0E9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Graph.xlsx]Leverage'!$B$3:$B$122</c:f>
              <c:numCache>
                <c:formatCode>m/d/yy</c:formatCode>
                <c:ptCount val="120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  <c:pt idx="59">
                  <c:v>43465</c:v>
                </c:pt>
                <c:pt idx="60">
                  <c:v>43496</c:v>
                </c:pt>
                <c:pt idx="61">
                  <c:v>43524</c:v>
                </c:pt>
                <c:pt idx="62">
                  <c:v>43555</c:v>
                </c:pt>
                <c:pt idx="63">
                  <c:v>43585</c:v>
                </c:pt>
                <c:pt idx="64">
                  <c:v>43616</c:v>
                </c:pt>
                <c:pt idx="65">
                  <c:v>43646</c:v>
                </c:pt>
                <c:pt idx="66">
                  <c:v>43677</c:v>
                </c:pt>
                <c:pt idx="67">
                  <c:v>43708</c:v>
                </c:pt>
                <c:pt idx="68">
                  <c:v>43738</c:v>
                </c:pt>
                <c:pt idx="69">
                  <c:v>43769</c:v>
                </c:pt>
                <c:pt idx="70">
                  <c:v>43799</c:v>
                </c:pt>
                <c:pt idx="71">
                  <c:v>43830</c:v>
                </c:pt>
                <c:pt idx="72">
                  <c:v>43861</c:v>
                </c:pt>
                <c:pt idx="73">
                  <c:v>43890</c:v>
                </c:pt>
                <c:pt idx="74">
                  <c:v>43921</c:v>
                </c:pt>
                <c:pt idx="75">
                  <c:v>43951</c:v>
                </c:pt>
                <c:pt idx="76">
                  <c:v>43982</c:v>
                </c:pt>
                <c:pt idx="77">
                  <c:v>44012</c:v>
                </c:pt>
                <c:pt idx="78">
                  <c:v>44043</c:v>
                </c:pt>
                <c:pt idx="79">
                  <c:v>44074</c:v>
                </c:pt>
                <c:pt idx="80">
                  <c:v>44104</c:v>
                </c:pt>
                <c:pt idx="81">
                  <c:v>44135</c:v>
                </c:pt>
                <c:pt idx="82">
                  <c:v>44165</c:v>
                </c:pt>
                <c:pt idx="83">
                  <c:v>44196</c:v>
                </c:pt>
                <c:pt idx="84">
                  <c:v>44227</c:v>
                </c:pt>
                <c:pt idx="85">
                  <c:v>44255</c:v>
                </c:pt>
                <c:pt idx="86">
                  <c:v>44286</c:v>
                </c:pt>
                <c:pt idx="87">
                  <c:v>44316</c:v>
                </c:pt>
                <c:pt idx="88">
                  <c:v>44347</c:v>
                </c:pt>
                <c:pt idx="89">
                  <c:v>44377</c:v>
                </c:pt>
                <c:pt idx="90">
                  <c:v>44408</c:v>
                </c:pt>
                <c:pt idx="91">
                  <c:v>44439</c:v>
                </c:pt>
                <c:pt idx="92">
                  <c:v>44469</c:v>
                </c:pt>
                <c:pt idx="93">
                  <c:v>44500</c:v>
                </c:pt>
                <c:pt idx="94">
                  <c:v>44530</c:v>
                </c:pt>
                <c:pt idx="95">
                  <c:v>44561</c:v>
                </c:pt>
                <c:pt idx="96">
                  <c:v>44592</c:v>
                </c:pt>
                <c:pt idx="97">
                  <c:v>44620</c:v>
                </c:pt>
                <c:pt idx="98">
                  <c:v>44651</c:v>
                </c:pt>
                <c:pt idx="99">
                  <c:v>44681</c:v>
                </c:pt>
                <c:pt idx="100">
                  <c:v>44712</c:v>
                </c:pt>
                <c:pt idx="101">
                  <c:v>44742</c:v>
                </c:pt>
                <c:pt idx="102">
                  <c:v>44773</c:v>
                </c:pt>
                <c:pt idx="103">
                  <c:v>44804</c:v>
                </c:pt>
                <c:pt idx="104">
                  <c:v>44834</c:v>
                </c:pt>
                <c:pt idx="105">
                  <c:v>44865</c:v>
                </c:pt>
                <c:pt idx="106">
                  <c:v>44895</c:v>
                </c:pt>
                <c:pt idx="107">
                  <c:v>44926</c:v>
                </c:pt>
                <c:pt idx="108">
                  <c:v>44957</c:v>
                </c:pt>
                <c:pt idx="109">
                  <c:v>44985</c:v>
                </c:pt>
                <c:pt idx="110">
                  <c:v>45016</c:v>
                </c:pt>
                <c:pt idx="111">
                  <c:v>45046</c:v>
                </c:pt>
                <c:pt idx="112">
                  <c:v>45077</c:v>
                </c:pt>
                <c:pt idx="113">
                  <c:v>45107</c:v>
                </c:pt>
                <c:pt idx="114">
                  <c:v>45138</c:v>
                </c:pt>
                <c:pt idx="115">
                  <c:v>45169</c:v>
                </c:pt>
                <c:pt idx="116">
                  <c:v>45199</c:v>
                </c:pt>
                <c:pt idx="117">
                  <c:v>45230</c:v>
                </c:pt>
                <c:pt idx="118">
                  <c:v>45260</c:v>
                </c:pt>
                <c:pt idx="119">
                  <c:v>45291</c:v>
                </c:pt>
              </c:numCache>
            </c:numRef>
          </c:cat>
          <c:val>
            <c:numRef>
              <c:f>'[Email Graph.xlsx]Leverage'!$C$3:$C$122</c:f>
              <c:numCache>
                <c:formatCode>0%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0.22852793896464835</c:v>
                </c:pt>
                <c:pt idx="7">
                  <c:v>0.51053861727119765</c:v>
                </c:pt>
                <c:pt idx="8">
                  <c:v>0.50209745509473291</c:v>
                </c:pt>
                <c:pt idx="9">
                  <c:v>0.62138470691966452</c:v>
                </c:pt>
                <c:pt idx="10">
                  <c:v>0.31960817101889077</c:v>
                </c:pt>
                <c:pt idx="11">
                  <c:v>0.50322270836100891</c:v>
                </c:pt>
                <c:pt idx="12">
                  <c:v>0.81027086433155682</c:v>
                </c:pt>
                <c:pt idx="13">
                  <c:v>0.45545116369446109</c:v>
                </c:pt>
                <c:pt idx="14">
                  <c:v>0.3137357875260533</c:v>
                </c:pt>
                <c:pt idx="15">
                  <c:v>0.33619605131822627</c:v>
                </c:pt>
                <c:pt idx="16">
                  <c:v>0.38741757537932797</c:v>
                </c:pt>
                <c:pt idx="17">
                  <c:v>0.4067284400729812</c:v>
                </c:pt>
                <c:pt idx="18">
                  <c:v>0.48841140357402052</c:v>
                </c:pt>
                <c:pt idx="19">
                  <c:v>0.4174497836756017</c:v>
                </c:pt>
                <c:pt idx="20">
                  <c:v>0.51395719679271568</c:v>
                </c:pt>
                <c:pt idx="21">
                  <c:v>0.44782710549059623</c:v>
                </c:pt>
                <c:pt idx="22">
                  <c:v>0.44655580857510879</c:v>
                </c:pt>
                <c:pt idx="23">
                  <c:v>0.485012086408733</c:v>
                </c:pt>
                <c:pt idx="24">
                  <c:v>0.48940567310114347</c:v>
                </c:pt>
                <c:pt idx="25">
                  <c:v>0.5774891573679336</c:v>
                </c:pt>
                <c:pt idx="26">
                  <c:v>0.51308095426065092</c:v>
                </c:pt>
                <c:pt idx="27">
                  <c:v>0.56003580513961526</c:v>
                </c:pt>
                <c:pt idx="28">
                  <c:v>0.55660898515039126</c:v>
                </c:pt>
                <c:pt idx="29">
                  <c:v>0.21288126433227791</c:v>
                </c:pt>
                <c:pt idx="30">
                  <c:v>0.20706641656790462</c:v>
                </c:pt>
                <c:pt idx="31">
                  <c:v>0.20807739384910889</c:v>
                </c:pt>
                <c:pt idx="32">
                  <c:v>0.17824270063595496</c:v>
                </c:pt>
                <c:pt idx="33">
                  <c:v>0.17753960213177944</c:v>
                </c:pt>
                <c:pt idx="34">
                  <c:v>8.7516545957045291E-2</c:v>
                </c:pt>
                <c:pt idx="35">
                  <c:v>0.33552171947510945</c:v>
                </c:pt>
                <c:pt idx="36">
                  <c:v>0.25</c:v>
                </c:pt>
                <c:pt idx="37">
                  <c:v>0.31</c:v>
                </c:pt>
                <c:pt idx="38">
                  <c:v>0.34</c:v>
                </c:pt>
                <c:pt idx="39">
                  <c:v>0.38</c:v>
                </c:pt>
                <c:pt idx="40">
                  <c:v>0.21</c:v>
                </c:pt>
                <c:pt idx="41">
                  <c:v>0.23</c:v>
                </c:pt>
                <c:pt idx="42">
                  <c:v>0.34</c:v>
                </c:pt>
                <c:pt idx="43">
                  <c:v>0.3</c:v>
                </c:pt>
                <c:pt idx="44">
                  <c:v>0.05</c:v>
                </c:pt>
                <c:pt idx="45">
                  <c:v>0.03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0.01</c:v>
                </c:pt>
                <c:pt idx="50">
                  <c:v>0.02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0.01</c:v>
                </c:pt>
                <c:pt idx="60">
                  <c:v>0</c:v>
                </c:pt>
                <c:pt idx="61">
                  <c:v>0</c:v>
                </c:pt>
                <c:pt idx="62">
                  <c:v>0.03</c:v>
                </c:pt>
                <c:pt idx="63">
                  <c:v>0.01</c:v>
                </c:pt>
                <c:pt idx="64">
                  <c:v>7.0000000000000007E-2</c:v>
                </c:pt>
                <c:pt idx="65">
                  <c:v>0.01</c:v>
                </c:pt>
                <c:pt idx="66">
                  <c:v>0.01</c:v>
                </c:pt>
                <c:pt idx="67">
                  <c:v>0.01</c:v>
                </c:pt>
                <c:pt idx="68">
                  <c:v>0.03</c:v>
                </c:pt>
                <c:pt idx="69">
                  <c:v>0.01</c:v>
                </c:pt>
                <c:pt idx="70">
                  <c:v>0.01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FF-4540-9DA1-2839DD116A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700576"/>
        <c:axId val="2105696960"/>
      </c:lineChart>
      <c:dateAx>
        <c:axId val="2105700576"/>
        <c:scaling>
          <c:orientation val="minMax"/>
          <c:max val="45231"/>
          <c:min val="41791"/>
        </c:scaling>
        <c:delete val="0"/>
        <c:axPos val="b"/>
        <c:numFmt formatCode="mm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696960"/>
        <c:crosses val="autoZero"/>
        <c:auto val="1"/>
        <c:lblOffset val="100"/>
        <c:baseTimeUnit val="months"/>
        <c:majorUnit val="6"/>
        <c:majorTimeUnit val="months"/>
      </c:dateAx>
      <c:valAx>
        <c:axId val="21056969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570057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$10MM Invested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44881889763782"/>
          <c:y val="0.11138638158035122"/>
          <c:w val="0.75497681539807526"/>
          <c:h val="0.55416955370034993"/>
        </c:manualLayout>
      </c:layout>
      <c:lineChart>
        <c:grouping val="standard"/>
        <c:varyColors val="0"/>
        <c:ser>
          <c:idx val="0"/>
          <c:order val="0"/>
          <c:tx>
            <c:strRef>
              <c:f>'[Email Graph.xlsx]Updated Returns'!$G$12</c:f>
              <c:strCache>
                <c:ptCount val="1"/>
                <c:pt idx="0">
                  <c:v>Mariemont Capital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Returns'!$H$12:$DX$12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10349637.540206939</c:v>
                </c:pt>
                <c:pt idx="2">
                  <c:v>10658623.501605563</c:v>
                </c:pt>
                <c:pt idx="3">
                  <c:v>10791043.495137267</c:v>
                </c:pt>
                <c:pt idx="4">
                  <c:v>10850446.643866858</c:v>
                </c:pt>
                <c:pt idx="5">
                  <c:v>10912793.832826983</c:v>
                </c:pt>
                <c:pt idx="6">
                  <c:v>11025198.889191102</c:v>
                </c:pt>
                <c:pt idx="7">
                  <c:v>11114503.000193549</c:v>
                </c:pt>
                <c:pt idx="8">
                  <c:v>11139196.384963024</c:v>
                </c:pt>
                <c:pt idx="9">
                  <c:v>11293008.221203929</c:v>
                </c:pt>
                <c:pt idx="10">
                  <c:v>11307103.645617563</c:v>
                </c:pt>
                <c:pt idx="11">
                  <c:v>11372930.521084961</c:v>
                </c:pt>
                <c:pt idx="12">
                  <c:v>11492612.192518774</c:v>
                </c:pt>
                <c:pt idx="13">
                  <c:v>11573233.770344092</c:v>
                </c:pt>
                <c:pt idx="14">
                  <c:v>11691549.860072721</c:v>
                </c:pt>
                <c:pt idx="15">
                  <c:v>11795042.324033063</c:v>
                </c:pt>
                <c:pt idx="16">
                  <c:v>11891278.254832556</c:v>
                </c:pt>
                <c:pt idx="17">
                  <c:v>11942804.441026084</c:v>
                </c:pt>
                <c:pt idx="18">
                  <c:v>11966676.229450837</c:v>
                </c:pt>
                <c:pt idx="19">
                  <c:v>12009579.923340771</c:v>
                </c:pt>
                <c:pt idx="20">
                  <c:v>12056094.162567947</c:v>
                </c:pt>
                <c:pt idx="21">
                  <c:v>12096452.061133746</c:v>
                </c:pt>
                <c:pt idx="22">
                  <c:v>12124416.156853644</c:v>
                </c:pt>
                <c:pt idx="23">
                  <c:v>12188143.325039517</c:v>
                </c:pt>
                <c:pt idx="24">
                  <c:v>12273535.191000424</c:v>
                </c:pt>
                <c:pt idx="25">
                  <c:v>12249486.673624411</c:v>
                </c:pt>
                <c:pt idx="26">
                  <c:v>12299076.610829474</c:v>
                </c:pt>
                <c:pt idx="27">
                  <c:v>12615107.652286761</c:v>
                </c:pt>
                <c:pt idx="28">
                  <c:v>12629409.299181676</c:v>
                </c:pt>
                <c:pt idx="29">
                  <c:v>12723480.329569288</c:v>
                </c:pt>
                <c:pt idx="30">
                  <c:v>12838495.89111883</c:v>
                </c:pt>
                <c:pt idx="31">
                  <c:v>13020029.496937869</c:v>
                </c:pt>
                <c:pt idx="32">
                  <c:v>13167014.212371733</c:v>
                </c:pt>
                <c:pt idx="33">
                  <c:v>13239347.018190155</c:v>
                </c:pt>
                <c:pt idx="34">
                  <c:v>13313191.27760864</c:v>
                </c:pt>
                <c:pt idx="35">
                  <c:v>13338351.260614596</c:v>
                </c:pt>
                <c:pt idx="36">
                  <c:v>13398206.945663609</c:v>
                </c:pt>
                <c:pt idx="37">
                  <c:v>13477309.392137326</c:v>
                </c:pt>
                <c:pt idx="38">
                  <c:v>13695291.137876943</c:v>
                </c:pt>
                <c:pt idx="39">
                  <c:v>13750945.061677674</c:v>
                </c:pt>
                <c:pt idx="40">
                  <c:v>13807323.936430553</c:v>
                </c:pt>
                <c:pt idx="41">
                  <c:v>14069663.091222731</c:v>
                </c:pt>
                <c:pt idx="42">
                  <c:v>14149860.170842702</c:v>
                </c:pt>
                <c:pt idx="43">
                  <c:v>14108825.576347258</c:v>
                </c:pt>
                <c:pt idx="44">
                  <c:v>14265433.540244713</c:v>
                </c:pt>
                <c:pt idx="45">
                  <c:v>14363865.031672401</c:v>
                </c:pt>
                <c:pt idx="46">
                  <c:v>14371046.964188237</c:v>
                </c:pt>
                <c:pt idx="47">
                  <c:v>14457273.245973365</c:v>
                </c:pt>
                <c:pt idx="48">
                  <c:v>14461610.427947156</c:v>
                </c:pt>
                <c:pt idx="49">
                  <c:v>14567180.184071172</c:v>
                </c:pt>
                <c:pt idx="50">
                  <c:v>14571550.338126393</c:v>
                </c:pt>
                <c:pt idx="51">
                  <c:v>14594864.818667395</c:v>
                </c:pt>
                <c:pt idx="52">
                  <c:v>14624054.548304729</c:v>
                </c:pt>
                <c:pt idx="53">
                  <c:v>14713261.281049388</c:v>
                </c:pt>
                <c:pt idx="54">
                  <c:v>14789770.239710845</c:v>
                </c:pt>
                <c:pt idx="55">
                  <c:v>14850408.297693659</c:v>
                </c:pt>
                <c:pt idx="56">
                  <c:v>14920205.216692818</c:v>
                </c:pt>
                <c:pt idx="57">
                  <c:v>14911253.093562802</c:v>
                </c:pt>
                <c:pt idx="58">
                  <c:v>14890377.339231815</c:v>
                </c:pt>
                <c:pt idx="59">
                  <c:v>14875486.961892582</c:v>
                </c:pt>
                <c:pt idx="60">
                  <c:v>14781771.394032659</c:v>
                </c:pt>
                <c:pt idx="61">
                  <c:v>14934023.639391195</c:v>
                </c:pt>
                <c:pt idx="62">
                  <c:v>14992266.331584821</c:v>
                </c:pt>
                <c:pt idx="63">
                  <c:v>15152683.581332777</c:v>
                </c:pt>
                <c:pt idx="64">
                  <c:v>15273905.049983438</c:v>
                </c:pt>
                <c:pt idx="65">
                  <c:v>15339582.841698367</c:v>
                </c:pt>
                <c:pt idx="66">
                  <c:v>15531327.627219597</c:v>
                </c:pt>
                <c:pt idx="67">
                  <c:v>15568602.813524922</c:v>
                </c:pt>
                <c:pt idx="68">
                  <c:v>15607524.320558734</c:v>
                </c:pt>
                <c:pt idx="69">
                  <c:v>15651225.388656298</c:v>
                </c:pt>
                <c:pt idx="70">
                  <c:v>15735742.005755043</c:v>
                </c:pt>
                <c:pt idx="71">
                  <c:v>15834877.180391299</c:v>
                </c:pt>
                <c:pt idx="72">
                  <c:v>15880798.324214432</c:v>
                </c:pt>
                <c:pt idx="73">
                  <c:v>16050722.866283527</c:v>
                </c:pt>
                <c:pt idx="74">
                  <c:v>16004175.769971304</c:v>
                </c:pt>
                <c:pt idx="75">
                  <c:v>14610212.060406804</c:v>
                </c:pt>
                <c:pt idx="76">
                  <c:v>15285203.857597599</c:v>
                </c:pt>
                <c:pt idx="77">
                  <c:v>15292846.459526397</c:v>
                </c:pt>
                <c:pt idx="78">
                  <c:v>15482477.755624523</c:v>
                </c:pt>
                <c:pt idx="79">
                  <c:v>15756517.611899078</c:v>
                </c:pt>
                <c:pt idx="80">
                  <c:v>15948747.126764247</c:v>
                </c:pt>
                <c:pt idx="81">
                  <c:v>15993403.618719187</c:v>
                </c:pt>
                <c:pt idx="82">
                  <c:v>16062175.254279679</c:v>
                </c:pt>
                <c:pt idx="83">
                  <c:v>16283833.272788739</c:v>
                </c:pt>
                <c:pt idx="84">
                  <c:v>16288718.422770575</c:v>
                </c:pt>
                <c:pt idx="85">
                  <c:v>16329440.218827501</c:v>
                </c:pt>
                <c:pt idx="86">
                  <c:v>15997952.582385303</c:v>
                </c:pt>
                <c:pt idx="87">
                  <c:v>16119537.022011433</c:v>
                </c:pt>
                <c:pt idx="88">
                  <c:v>16470942.929091282</c:v>
                </c:pt>
                <c:pt idx="89">
                  <c:v>16918952.576762564</c:v>
                </c:pt>
                <c:pt idx="90">
                  <c:v>16524740.981723998</c:v>
                </c:pt>
                <c:pt idx="91">
                  <c:v>16701555.710228443</c:v>
                </c:pt>
                <c:pt idx="92">
                  <c:v>16532869.997555137</c:v>
                </c:pt>
                <c:pt idx="93">
                  <c:v>16260077.642595477</c:v>
                </c:pt>
                <c:pt idx="94">
                  <c:v>16378776.209386425</c:v>
                </c:pt>
                <c:pt idx="95">
                  <c:v>16513082.174303394</c:v>
                </c:pt>
                <c:pt idx="96">
                  <c:v>16622068.516653795</c:v>
                </c:pt>
                <c:pt idx="97">
                  <c:v>16520673.898702206</c:v>
                </c:pt>
                <c:pt idx="98">
                  <c:v>16872564.252744563</c:v>
                </c:pt>
                <c:pt idx="99">
                  <c:v>17134088.998662103</c:v>
                </c:pt>
                <c:pt idx="100">
                  <c:v>16549816.563807724</c:v>
                </c:pt>
                <c:pt idx="101">
                  <c:v>16098006.571615774</c:v>
                </c:pt>
                <c:pt idx="102">
                  <c:v>15392913.883779004</c:v>
                </c:pt>
                <c:pt idx="103">
                  <c:v>15525292.943179503</c:v>
                </c:pt>
                <c:pt idx="104">
                  <c:v>15447666.478463605</c:v>
                </c:pt>
                <c:pt idx="105">
                  <c:v>15172698.015146952</c:v>
                </c:pt>
                <c:pt idx="106">
                  <c:v>15196974.331971187</c:v>
                </c:pt>
                <c:pt idx="107">
                  <c:v>15531307.767274553</c:v>
                </c:pt>
                <c:pt idx="108">
                  <c:v>15539073.421158189</c:v>
                </c:pt>
                <c:pt idx="109">
                  <c:v>15779929.059186142</c:v>
                </c:pt>
                <c:pt idx="110">
                  <c:v>15737323.250726338</c:v>
                </c:pt>
                <c:pt idx="111">
                  <c:v>15850631.97813157</c:v>
                </c:pt>
                <c:pt idx="112">
                  <c:v>15812590.461384054</c:v>
                </c:pt>
                <c:pt idx="113">
                  <c:v>15720877.436708026</c:v>
                </c:pt>
                <c:pt idx="114">
                  <c:v>15569957.013315627</c:v>
                </c:pt>
                <c:pt idx="115">
                  <c:v>15549716.069198318</c:v>
                </c:pt>
                <c:pt idx="116">
                  <c:v>15569930.700088277</c:v>
                </c:pt>
                <c:pt idx="117">
                  <c:v>15468726.150537705</c:v>
                </c:pt>
                <c:pt idx="118">
                  <c:v>15416132.481625877</c:v>
                </c:pt>
                <c:pt idx="119">
                  <c:v>15638124.789361289</c:v>
                </c:pt>
                <c:pt idx="120">
                  <c:v>15864877.598807028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B0-954C-B124-08F910ABB6B3}"/>
            </c:ext>
          </c:extLst>
        </c:ser>
        <c:ser>
          <c:idx val="1"/>
          <c:order val="1"/>
          <c:tx>
            <c:strRef>
              <c:f>'[Email Graph.xlsx]Updated Returns'!$G$13</c:f>
              <c:strCache>
                <c:ptCount val="1"/>
                <c:pt idx="0">
                  <c:v>Barclays Bond Index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Returns'!$H$13:$DX$13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10148000</c:v>
                </c:pt>
                <c:pt idx="2">
                  <c:v>10201784.4</c:v>
                </c:pt>
                <c:pt idx="3">
                  <c:v>10184441.366520001</c:v>
                </c:pt>
                <c:pt idx="4">
                  <c:v>10269990.673998768</c:v>
                </c:pt>
                <c:pt idx="5">
                  <c:v>10387068.567682354</c:v>
                </c:pt>
                <c:pt idx="6">
                  <c:v>10392262.101966195</c:v>
                </c:pt>
                <c:pt idx="7">
                  <c:v>10366281.446711279</c:v>
                </c:pt>
                <c:pt idx="8">
                  <c:v>10480310.542625103</c:v>
                </c:pt>
                <c:pt idx="9">
                  <c:v>10409044.430935252</c:v>
                </c:pt>
                <c:pt idx="10">
                  <c:v>10511053.066358419</c:v>
                </c:pt>
                <c:pt idx="11">
                  <c:v>10585681.543129565</c:v>
                </c:pt>
                <c:pt idx="12">
                  <c:v>10595208.656518381</c:v>
                </c:pt>
                <c:pt idx="13">
                  <c:v>10817708.038305266</c:v>
                </c:pt>
                <c:pt idx="14">
                  <c:v>10716021.582745196</c:v>
                </c:pt>
                <c:pt idx="15">
                  <c:v>10765315.282025823</c:v>
                </c:pt>
                <c:pt idx="16">
                  <c:v>10726560.147010529</c:v>
                </c:pt>
                <c:pt idx="17">
                  <c:v>10700816.402657704</c:v>
                </c:pt>
                <c:pt idx="18">
                  <c:v>10584177.503868734</c:v>
                </c:pt>
                <c:pt idx="19">
                  <c:v>10658266.746395815</c:v>
                </c:pt>
                <c:pt idx="20">
                  <c:v>10643345.172950862</c:v>
                </c:pt>
                <c:pt idx="21">
                  <c:v>10715719.920126926</c:v>
                </c:pt>
                <c:pt idx="22">
                  <c:v>10717863.064110951</c:v>
                </c:pt>
                <c:pt idx="23">
                  <c:v>10689996.620144263</c:v>
                </c:pt>
                <c:pt idx="24">
                  <c:v>10655788.630959801</c:v>
                </c:pt>
                <c:pt idx="25">
                  <c:v>10802838.514067046</c:v>
                </c:pt>
                <c:pt idx="26">
                  <c:v>10879538.667516924</c:v>
                </c:pt>
                <c:pt idx="27">
                  <c:v>10979630.423258081</c:v>
                </c:pt>
                <c:pt idx="28">
                  <c:v>11021353.018866463</c:v>
                </c:pt>
                <c:pt idx="29">
                  <c:v>11024659.424772123</c:v>
                </c:pt>
                <c:pt idx="30">
                  <c:v>11223103.294418022</c:v>
                </c:pt>
                <c:pt idx="31">
                  <c:v>11293808.845172856</c:v>
                </c:pt>
                <c:pt idx="32">
                  <c:v>11281385.655443165</c:v>
                </c:pt>
                <c:pt idx="33">
                  <c:v>11274616.824049899</c:v>
                </c:pt>
                <c:pt idx="34">
                  <c:v>11188929.736187119</c:v>
                </c:pt>
                <c:pt idx="35">
                  <c:v>10923752.101439483</c:v>
                </c:pt>
                <c:pt idx="36">
                  <c:v>10939045.3543815</c:v>
                </c:pt>
                <c:pt idx="37">
                  <c:v>10960923.445090262</c:v>
                </c:pt>
                <c:pt idx="38">
                  <c:v>11034361.632172367</c:v>
                </c:pt>
                <c:pt idx="39">
                  <c:v>11028844.451356281</c:v>
                </c:pt>
                <c:pt idx="40">
                  <c:v>11113766.553631725</c:v>
                </c:pt>
                <c:pt idx="41">
                  <c:v>11199342.556094689</c:v>
                </c:pt>
                <c:pt idx="42">
                  <c:v>11188143.213538595</c:v>
                </c:pt>
                <c:pt idx="43">
                  <c:v>11236252.22935681</c:v>
                </c:pt>
                <c:pt idx="44">
                  <c:v>11337378.499421021</c:v>
                </c:pt>
                <c:pt idx="45">
                  <c:v>11282959.0826238</c:v>
                </c:pt>
                <c:pt idx="46">
                  <c:v>11289728.858073374</c:v>
                </c:pt>
                <c:pt idx="47">
                  <c:v>11275052.21055788</c:v>
                </c:pt>
                <c:pt idx="48">
                  <c:v>11326917.450726446</c:v>
                </c:pt>
                <c:pt idx="49">
                  <c:v>11196657.900043093</c:v>
                </c:pt>
                <c:pt idx="50">
                  <c:v>11090289.649992684</c:v>
                </c:pt>
                <c:pt idx="51">
                  <c:v>11161267.503752636</c:v>
                </c:pt>
                <c:pt idx="52">
                  <c:v>11078674.124224866</c:v>
                </c:pt>
                <c:pt idx="53">
                  <c:v>11157332.710506864</c:v>
                </c:pt>
                <c:pt idx="54">
                  <c:v>11143943.911254255</c:v>
                </c:pt>
                <c:pt idx="55">
                  <c:v>11146172.700036505</c:v>
                </c:pt>
                <c:pt idx="56">
                  <c:v>11217508.205316739</c:v>
                </c:pt>
                <c:pt idx="57">
                  <c:v>11145716.152802713</c:v>
                </c:pt>
                <c:pt idx="58">
                  <c:v>11057664.995195571</c:v>
                </c:pt>
                <c:pt idx="59">
                  <c:v>11124010.985166745</c:v>
                </c:pt>
                <c:pt idx="60">
                  <c:v>11328692.787293812</c:v>
                </c:pt>
                <c:pt idx="61">
                  <c:v>11448776.930839127</c:v>
                </c:pt>
                <c:pt idx="62">
                  <c:v>11441907.664680623</c:v>
                </c:pt>
                <c:pt idx="63">
                  <c:v>11661592.291842492</c:v>
                </c:pt>
                <c:pt idx="64">
                  <c:v>11665090.769530045</c:v>
                </c:pt>
                <c:pt idx="65">
                  <c:v>11872729.38522768</c:v>
                </c:pt>
                <c:pt idx="66">
                  <c:v>12022325.775481548</c:v>
                </c:pt>
                <c:pt idx="67">
                  <c:v>12048774.892187607</c:v>
                </c:pt>
                <c:pt idx="68">
                  <c:v>12360838.161895266</c:v>
                </c:pt>
                <c:pt idx="69">
                  <c:v>12295325.719637221</c:v>
                </c:pt>
                <c:pt idx="70">
                  <c:v>12332211.69679613</c:v>
                </c:pt>
                <c:pt idx="71">
                  <c:v>12326045.590947732</c:v>
                </c:pt>
                <c:pt idx="72">
                  <c:v>12317417.359034069</c:v>
                </c:pt>
                <c:pt idx="73">
                  <c:v>12553911.772327524</c:v>
                </c:pt>
                <c:pt idx="74">
                  <c:v>12779882.184229419</c:v>
                </c:pt>
                <c:pt idx="75">
                  <c:v>12704480.879342465</c:v>
                </c:pt>
                <c:pt idx="76">
                  <c:v>12930620.638994761</c:v>
                </c:pt>
                <c:pt idx="77">
                  <c:v>12991394.555998035</c:v>
                </c:pt>
                <c:pt idx="78">
                  <c:v>13073240.341700822</c:v>
                </c:pt>
                <c:pt idx="79">
                  <c:v>13292870.779441396</c:v>
                </c:pt>
                <c:pt idx="80">
                  <c:v>13186527.813205864</c:v>
                </c:pt>
                <c:pt idx="81">
                  <c:v>13173341.285392659</c:v>
                </c:pt>
                <c:pt idx="82">
                  <c:v>13111426.581351312</c:v>
                </c:pt>
                <c:pt idx="83">
                  <c:v>13099626.297428096</c:v>
                </c:pt>
                <c:pt idx="84">
                  <c:v>13111415.96109578</c:v>
                </c:pt>
                <c:pt idx="85">
                  <c:v>13017013.76617589</c:v>
                </c:pt>
                <c:pt idx="86">
                  <c:v>12829568.767942958</c:v>
                </c:pt>
                <c:pt idx="87">
                  <c:v>12669199.158343671</c:v>
                </c:pt>
                <c:pt idx="88">
                  <c:v>12769285.831694586</c:v>
                </c:pt>
                <c:pt idx="89">
                  <c:v>12811424.474939179</c:v>
                </c:pt>
                <c:pt idx="90">
                  <c:v>12901104.446263751</c:v>
                </c:pt>
                <c:pt idx="91">
                  <c:v>13041726.484728025</c:v>
                </c:pt>
                <c:pt idx="92">
                  <c:v>13016947.204407042</c:v>
                </c:pt>
                <c:pt idx="93">
                  <c:v>12896410.273294233</c:v>
                </c:pt>
                <c:pt idx="94">
                  <c:v>12899892.304068021</c:v>
                </c:pt>
                <c:pt idx="95">
                  <c:v>12938075.985288063</c:v>
                </c:pt>
                <c:pt idx="96">
                  <c:v>12909612.21812043</c:v>
                </c:pt>
                <c:pt idx="97">
                  <c:v>12632055.555430841</c:v>
                </c:pt>
                <c:pt idx="98">
                  <c:v>12490576.533210015</c:v>
                </c:pt>
                <c:pt idx="99">
                  <c:v>12143338.505586775</c:v>
                </c:pt>
                <c:pt idx="100">
                  <c:v>11685534.643926155</c:v>
                </c:pt>
                <c:pt idx="101">
                  <c:v>11760322.065647282</c:v>
                </c:pt>
                <c:pt idx="102">
                  <c:v>11575685.00921662</c:v>
                </c:pt>
                <c:pt idx="103">
                  <c:v>11858131.723441506</c:v>
                </c:pt>
                <c:pt idx="104">
                  <c:v>11522546.595668111</c:v>
                </c:pt>
                <c:pt idx="105">
                  <c:v>11024772.582735248</c:v>
                </c:pt>
                <c:pt idx="106">
                  <c:v>10881450.539159689</c:v>
                </c:pt>
                <c:pt idx="107">
                  <c:v>11257948.727814615</c:v>
                </c:pt>
                <c:pt idx="108">
                  <c:v>11095834.266134085</c:v>
                </c:pt>
                <c:pt idx="109">
                  <c:v>11436476.378104402</c:v>
                </c:pt>
                <c:pt idx="110">
                  <c:v>11141415.287549308</c:v>
                </c:pt>
                <c:pt idx="111">
                  <c:v>11424407.235853061</c:v>
                </c:pt>
                <c:pt idx="112">
                  <c:v>11482671.712755913</c:v>
                </c:pt>
                <c:pt idx="113">
                  <c:v>11367844.995628353</c:v>
                </c:pt>
                <c:pt idx="114">
                  <c:v>11316689.693148026</c:v>
                </c:pt>
                <c:pt idx="115">
                  <c:v>11306504.672424193</c:v>
                </c:pt>
                <c:pt idx="116">
                  <c:v>11222836.537848255</c:v>
                </c:pt>
                <c:pt idx="117">
                  <c:v>10937776.48978691</c:v>
                </c:pt>
                <c:pt idx="118">
                  <c:v>10764959.621248277</c:v>
                </c:pt>
                <c:pt idx="119">
                  <c:v>11255841.779977199</c:v>
                </c:pt>
                <c:pt idx="120">
                  <c:v>11686940.520150326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B0-954C-B124-08F910ABB6B3}"/>
            </c:ext>
          </c:extLst>
        </c:ser>
        <c:ser>
          <c:idx val="2"/>
          <c:order val="2"/>
          <c:tx>
            <c:strRef>
              <c:f>'[Email Graph.xlsx]Updated Returns'!$G$14</c:f>
              <c:strCache>
                <c:ptCount val="1"/>
                <c:pt idx="0">
                  <c:v>DoubleLine Total Return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Returns'!$H$14:$DX$14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10221000</c:v>
                </c:pt>
                <c:pt idx="2">
                  <c:v>10253707.200000001</c:v>
                </c:pt>
                <c:pt idx="3">
                  <c:v>10239352.009920001</c:v>
                </c:pt>
                <c:pt idx="4">
                  <c:v>10310003.538788447</c:v>
                </c:pt>
                <c:pt idx="5">
                  <c:v>10426506.578776758</c:v>
                </c:pt>
                <c:pt idx="6">
                  <c:v>10448402.242592189</c:v>
                </c:pt>
                <c:pt idx="7">
                  <c:v>10445267.721919412</c:v>
                </c:pt>
                <c:pt idx="8">
                  <c:v>10545542.292049838</c:v>
                </c:pt>
                <c:pt idx="9">
                  <c:v>10527614.870153353</c:v>
                </c:pt>
                <c:pt idx="10">
                  <c:v>10593938.843835318</c:v>
                </c:pt>
                <c:pt idx="11">
                  <c:v>10669155.809626549</c:v>
                </c:pt>
                <c:pt idx="12">
                  <c:v>10672356.556369437</c:v>
                </c:pt>
                <c:pt idx="13">
                  <c:v>10823904.019469883</c:v>
                </c:pt>
                <c:pt idx="14">
                  <c:v>10787102.745803686</c:v>
                </c:pt>
                <c:pt idx="15">
                  <c:v>10844274.390356446</c:v>
                </c:pt>
                <c:pt idx="16">
                  <c:v>10841021.10803934</c:v>
                </c:pt>
                <c:pt idx="17">
                  <c:v>10859450.843923008</c:v>
                </c:pt>
                <c:pt idx="18">
                  <c:v>10787778.468353115</c:v>
                </c:pt>
                <c:pt idx="19">
                  <c:v>10876238.25179361</c:v>
                </c:pt>
                <c:pt idx="20">
                  <c:v>10882763.994744685</c:v>
                </c:pt>
                <c:pt idx="21">
                  <c:v>10969826.106702643</c:v>
                </c:pt>
                <c:pt idx="22">
                  <c:v>10945692.489267897</c:v>
                </c:pt>
                <c:pt idx="23">
                  <c:v>10940219.643023264</c:v>
                </c:pt>
                <c:pt idx="24">
                  <c:v>10918339.203737218</c:v>
                </c:pt>
                <c:pt idx="25">
                  <c:v>11062461.281226551</c:v>
                </c:pt>
                <c:pt idx="26">
                  <c:v>11093436.172813984</c:v>
                </c:pt>
                <c:pt idx="27">
                  <c:v>11110076.327073205</c:v>
                </c:pt>
                <c:pt idx="28">
                  <c:v>11132296.479727352</c:v>
                </c:pt>
                <c:pt idx="29">
                  <c:v>11143428.776207078</c:v>
                </c:pt>
                <c:pt idx="30">
                  <c:v>11270463.86425584</c:v>
                </c:pt>
                <c:pt idx="31">
                  <c:v>11326816.183577118</c:v>
                </c:pt>
                <c:pt idx="32">
                  <c:v>11320020.093866972</c:v>
                </c:pt>
                <c:pt idx="33">
                  <c:v>11364168.172233054</c:v>
                </c:pt>
                <c:pt idx="34">
                  <c:v>11324393.58363024</c:v>
                </c:pt>
                <c:pt idx="35">
                  <c:v>11151130.361800697</c:v>
                </c:pt>
                <c:pt idx="36">
                  <c:v>11155590.813945416</c:v>
                </c:pt>
                <c:pt idx="37">
                  <c:v>11191288.704550043</c:v>
                </c:pt>
                <c:pt idx="38">
                  <c:v>11245006.890331881</c:v>
                </c:pt>
                <c:pt idx="39">
                  <c:v>11270870.406179644</c:v>
                </c:pt>
                <c:pt idx="40">
                  <c:v>11357656.108307227</c:v>
                </c:pt>
                <c:pt idx="41">
                  <c:v>11447381.591562854</c:v>
                </c:pt>
                <c:pt idx="42">
                  <c:v>11429065.781016354</c:v>
                </c:pt>
                <c:pt idx="43">
                  <c:v>11483925.296765231</c:v>
                </c:pt>
                <c:pt idx="44">
                  <c:v>11593022.5870845</c:v>
                </c:pt>
                <c:pt idx="45">
                  <c:v>11551287.705770995</c:v>
                </c:pt>
                <c:pt idx="46">
                  <c:v>11553597.963312149</c:v>
                </c:pt>
                <c:pt idx="47">
                  <c:v>11544355.084941499</c:v>
                </c:pt>
                <c:pt idx="48">
                  <c:v>11576679.279179335</c:v>
                </c:pt>
                <c:pt idx="49">
                  <c:v>11479435.173234228</c:v>
                </c:pt>
                <c:pt idx="50">
                  <c:v>11447292.754749171</c:v>
                </c:pt>
                <c:pt idx="51">
                  <c:v>11515976.511277666</c:v>
                </c:pt>
                <c:pt idx="52">
                  <c:v>11460699.824023534</c:v>
                </c:pt>
                <c:pt idx="53">
                  <c:v>11540924.722791698</c:v>
                </c:pt>
                <c:pt idx="54">
                  <c:v>11555927.924931329</c:v>
                </c:pt>
                <c:pt idx="55">
                  <c:v>11547838.775383877</c:v>
                </c:pt>
                <c:pt idx="56">
                  <c:v>11618280.591913719</c:v>
                </c:pt>
                <c:pt idx="57">
                  <c:v>11576454.781782828</c:v>
                </c:pt>
                <c:pt idx="58">
                  <c:v>11546355.999350192</c:v>
                </c:pt>
                <c:pt idx="59">
                  <c:v>11617943.406546162</c:v>
                </c:pt>
                <c:pt idx="60">
                  <c:v>11778271.025556499</c:v>
                </c:pt>
                <c:pt idx="61">
                  <c:v>11847762.824607283</c:v>
                </c:pt>
                <c:pt idx="62">
                  <c:v>11850132.377172204</c:v>
                </c:pt>
                <c:pt idx="63">
                  <c:v>12012479.190739464</c:v>
                </c:pt>
                <c:pt idx="64">
                  <c:v>12014881.686577613</c:v>
                </c:pt>
                <c:pt idx="65">
                  <c:v>12199910.864550909</c:v>
                </c:pt>
                <c:pt idx="66">
                  <c:v>12293850.178207951</c:v>
                </c:pt>
                <c:pt idx="67">
                  <c:v>12457358.385578118</c:v>
                </c:pt>
                <c:pt idx="68">
                  <c:v>12400054.537004458</c:v>
                </c:pt>
                <c:pt idx="69">
                  <c:v>12458334.793328378</c:v>
                </c:pt>
                <c:pt idx="70">
                  <c:v>12320047.277122434</c:v>
                </c:pt>
                <c:pt idx="71">
                  <c:v>12308959.234573023</c:v>
                </c:pt>
                <c:pt idx="72">
                  <c:v>12355733.279664401</c:v>
                </c:pt>
                <c:pt idx="73">
                  <c:v>12479290.612461045</c:v>
                </c:pt>
                <c:pt idx="74">
                  <c:v>12555414.285197057</c:v>
                </c:pt>
                <c:pt idx="75">
                  <c:v>12065753.12807437</c:v>
                </c:pt>
                <c:pt idx="76">
                  <c:v>12134527.920904394</c:v>
                </c:pt>
                <c:pt idx="77">
                  <c:v>12249805.936152987</c:v>
                </c:pt>
                <c:pt idx="78">
                  <c:v>12352704.306016672</c:v>
                </c:pt>
                <c:pt idx="79">
                  <c:v>12776402.063713044</c:v>
                </c:pt>
                <c:pt idx="80">
                  <c:v>12753404.53999836</c:v>
                </c:pt>
                <c:pt idx="81">
                  <c:v>12799316.796342354</c:v>
                </c:pt>
                <c:pt idx="82">
                  <c:v>12749399.460836619</c:v>
                </c:pt>
                <c:pt idx="83">
                  <c:v>12818246.217925137</c:v>
                </c:pt>
                <c:pt idx="84">
                  <c:v>12854137.307335326</c:v>
                </c:pt>
                <c:pt idx="85">
                  <c:v>12923549.648794938</c:v>
                </c:pt>
                <c:pt idx="86">
                  <c:v>12811114.766850421</c:v>
                </c:pt>
                <c:pt idx="87">
                  <c:v>12734248.078249319</c:v>
                </c:pt>
                <c:pt idx="88">
                  <c:v>12778817.946523191</c:v>
                </c:pt>
                <c:pt idx="89">
                  <c:v>12801819.818826934</c:v>
                </c:pt>
                <c:pt idx="90">
                  <c:v>12859428.008011654</c:v>
                </c:pt>
                <c:pt idx="91">
                  <c:v>12977734.745685363</c:v>
                </c:pt>
                <c:pt idx="92">
                  <c:v>12979032.519159932</c:v>
                </c:pt>
                <c:pt idx="93">
                  <c:v>12985522.035419511</c:v>
                </c:pt>
                <c:pt idx="94">
                  <c:v>12973835.065587632</c:v>
                </c:pt>
                <c:pt idx="95">
                  <c:v>12934913.560390869</c:v>
                </c:pt>
                <c:pt idx="96">
                  <c:v>12883173.906149305</c:v>
                </c:pt>
                <c:pt idx="97">
                  <c:v>12684773.027994607</c:v>
                </c:pt>
                <c:pt idx="98">
                  <c:v>12486890.568757892</c:v>
                </c:pt>
                <c:pt idx="99">
                  <c:v>12127268.120377664</c:v>
                </c:pt>
                <c:pt idx="100">
                  <c:v>11792555.52025524</c:v>
                </c:pt>
                <c:pt idx="101">
                  <c:v>11702932.098301299</c:v>
                </c:pt>
                <c:pt idx="102">
                  <c:v>11578881.018059304</c:v>
                </c:pt>
                <c:pt idx="103">
                  <c:v>11750248.45712658</c:v>
                </c:pt>
                <c:pt idx="104">
                  <c:v>11403616.127641346</c:v>
                </c:pt>
                <c:pt idx="105">
                  <c:v>11019314.264139833</c:v>
                </c:pt>
                <c:pt idx="106">
                  <c:v>10771379.693196688</c:v>
                </c:pt>
                <c:pt idx="107">
                  <c:v>11043895.599434566</c:v>
                </c:pt>
                <c:pt idx="108">
                  <c:v>10880445.944562934</c:v>
                </c:pt>
                <c:pt idx="109">
                  <c:v>11263437.641811548</c:v>
                </c:pt>
                <c:pt idx="110">
                  <c:v>11008883.951106608</c:v>
                </c:pt>
                <c:pt idx="111">
                  <c:v>11244474.067660291</c:v>
                </c:pt>
                <c:pt idx="112">
                  <c:v>11289451.963930933</c:v>
                </c:pt>
                <c:pt idx="113">
                  <c:v>11174299.553898837</c:v>
                </c:pt>
                <c:pt idx="114">
                  <c:v>11120662.916040123</c:v>
                </c:pt>
                <c:pt idx="115">
                  <c:v>11088412.993583607</c:v>
                </c:pt>
                <c:pt idx="116">
                  <c:v>11027426.722118897</c:v>
                </c:pt>
                <c:pt idx="117">
                  <c:v>10696603.920455331</c:v>
                </c:pt>
                <c:pt idx="118">
                  <c:v>10417422.558131447</c:v>
                </c:pt>
                <c:pt idx="119">
                  <c:v>10977879.891758919</c:v>
                </c:pt>
                <c:pt idx="120">
                  <c:v>11427972.967321035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B0-954C-B124-08F910ABB6B3}"/>
            </c:ext>
          </c:extLst>
        </c:ser>
        <c:ser>
          <c:idx val="3"/>
          <c:order val="3"/>
          <c:tx>
            <c:strRef>
              <c:f>'[Email Graph.xlsx]Updated Returns'!$G$15</c:f>
              <c:strCache>
                <c:ptCount val="1"/>
                <c:pt idx="0">
                  <c:v>PIMCO Total Return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Returns'!$H$15:$DX$15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10143000</c:v>
                </c:pt>
                <c:pt idx="2">
                  <c:v>10270801.799999999</c:v>
                </c:pt>
                <c:pt idx="3">
                  <c:v>10307776.686479999</c:v>
                </c:pt>
                <c:pt idx="4">
                  <c:v>10395392.788315078</c:v>
                </c:pt>
                <c:pt idx="5">
                  <c:v>10582509.85850475</c:v>
                </c:pt>
                <c:pt idx="6">
                  <c:v>10644946.666669928</c:v>
                </c:pt>
                <c:pt idx="7">
                  <c:v>10666236.560003268</c:v>
                </c:pt>
                <c:pt idx="8">
                  <c:v>10780365.291195301</c:v>
                </c:pt>
                <c:pt idx="9">
                  <c:v>10725385.428210204</c:v>
                </c:pt>
                <c:pt idx="10">
                  <c:v>10822986.435606919</c:v>
                </c:pt>
                <c:pt idx="11">
                  <c:v>10844632.408478133</c:v>
                </c:pt>
                <c:pt idx="12">
                  <c:v>10716665.746058092</c:v>
                </c:pt>
                <c:pt idx="13">
                  <c:v>10720952.412356514</c:v>
                </c:pt>
                <c:pt idx="14">
                  <c:v>10857108.507993441</c:v>
                </c:pt>
                <c:pt idx="15">
                  <c:v>10923336.8698922</c:v>
                </c:pt>
                <c:pt idx="16">
                  <c:v>11016185.233286284</c:v>
                </c:pt>
                <c:pt idx="17">
                  <c:v>11101009.859582588</c:v>
                </c:pt>
                <c:pt idx="18">
                  <c:v>11034403.800425092</c:v>
                </c:pt>
                <c:pt idx="19">
                  <c:v>11092886.140567346</c:v>
                </c:pt>
                <c:pt idx="20">
                  <c:v>11008580.205899034</c:v>
                </c:pt>
                <c:pt idx="21">
                  <c:v>10941427.866643049</c:v>
                </c:pt>
                <c:pt idx="22">
                  <c:v>11091325.428416058</c:v>
                </c:pt>
                <c:pt idx="23">
                  <c:v>11096871.091130266</c:v>
                </c:pt>
                <c:pt idx="24">
                  <c:v>11000328.312637432</c:v>
                </c:pt>
                <c:pt idx="25">
                  <c:v>11033329.297575343</c:v>
                </c:pt>
                <c:pt idx="26">
                  <c:v>10981472.649876738</c:v>
                </c:pt>
                <c:pt idx="27">
                  <c:v>11194513.219284348</c:v>
                </c:pt>
                <c:pt idx="28">
                  <c:v>11323250.121306119</c:v>
                </c:pt>
                <c:pt idx="29">
                  <c:v>11404777.522179525</c:v>
                </c:pt>
                <c:pt idx="30">
                  <c:v>11467503.798551513</c:v>
                </c:pt>
                <c:pt idx="31">
                  <c:v>11607407.344893841</c:v>
                </c:pt>
                <c:pt idx="32">
                  <c:v>11689819.937042588</c:v>
                </c:pt>
                <c:pt idx="33">
                  <c:v>11792690.352488562</c:v>
                </c:pt>
                <c:pt idx="34">
                  <c:v>11846936.72811001</c:v>
                </c:pt>
                <c:pt idx="35">
                  <c:v>11832720.404036278</c:v>
                </c:pt>
                <c:pt idx="36">
                  <c:v>11956963.968278658</c:v>
                </c:pt>
                <c:pt idx="37">
                  <c:v>12060989.55480268</c:v>
                </c:pt>
                <c:pt idx="38">
                  <c:v>12205721.429460313</c:v>
                </c:pt>
                <c:pt idx="39">
                  <c:v>12300926.056610104</c:v>
                </c:pt>
                <c:pt idx="40">
                  <c:v>12387032.539006373</c:v>
                </c:pt>
                <c:pt idx="41">
                  <c:v>12513380.270904237</c:v>
                </c:pt>
                <c:pt idx="42">
                  <c:v>12579701.18634003</c:v>
                </c:pt>
                <c:pt idx="43">
                  <c:v>12656437.363576705</c:v>
                </c:pt>
                <c:pt idx="44">
                  <c:v>12774142.23105797</c:v>
                </c:pt>
                <c:pt idx="45">
                  <c:v>12841845.184882578</c:v>
                </c:pt>
                <c:pt idx="46">
                  <c:v>12909906.964362456</c:v>
                </c:pt>
                <c:pt idx="47">
                  <c:v>12947345.694559105</c:v>
                </c:pt>
                <c:pt idx="48">
                  <c:v>12984892.997073324</c:v>
                </c:pt>
                <c:pt idx="49">
                  <c:v>12948535.29668152</c:v>
                </c:pt>
                <c:pt idx="50">
                  <c:v>12891561.741376121</c:v>
                </c:pt>
                <c:pt idx="51">
                  <c:v>12949573.769212313</c:v>
                </c:pt>
                <c:pt idx="52">
                  <c:v>12891300.687250858</c:v>
                </c:pt>
                <c:pt idx="53">
                  <c:v>12886144.166975958</c:v>
                </c:pt>
                <c:pt idx="54">
                  <c:v>12888721.395809352</c:v>
                </c:pt>
                <c:pt idx="55">
                  <c:v>12914498.838600971</c:v>
                </c:pt>
                <c:pt idx="56">
                  <c:v>12973905.533258535</c:v>
                </c:pt>
                <c:pt idx="57">
                  <c:v>12896062.100058984</c:v>
                </c:pt>
                <c:pt idx="58">
                  <c:v>12861242.732388824</c:v>
                </c:pt>
                <c:pt idx="59">
                  <c:v>12924262.821777528</c:v>
                </c:pt>
                <c:pt idx="60">
                  <c:v>13074184.270510148</c:v>
                </c:pt>
                <c:pt idx="61">
                  <c:v>13231074.48175627</c:v>
                </c:pt>
                <c:pt idx="62">
                  <c:v>13240336.233893499</c:v>
                </c:pt>
                <c:pt idx="63">
                  <c:v>13437617.24377851</c:v>
                </c:pt>
                <c:pt idx="64">
                  <c:v>13463148.716541689</c:v>
                </c:pt>
                <c:pt idx="65">
                  <c:v>13720294.857027633</c:v>
                </c:pt>
                <c:pt idx="66">
                  <c:v>13868474.041483531</c:v>
                </c:pt>
                <c:pt idx="67">
                  <c:v>14108398.642401198</c:v>
                </c:pt>
                <c:pt idx="68">
                  <c:v>14039267.489053432</c:v>
                </c:pt>
                <c:pt idx="69">
                  <c:v>14116483.460243227</c:v>
                </c:pt>
                <c:pt idx="70">
                  <c:v>13889208.07653331</c:v>
                </c:pt>
                <c:pt idx="71">
                  <c:v>13882263.472495044</c:v>
                </c:pt>
                <c:pt idx="72">
                  <c:v>13978051.090455258</c:v>
                </c:pt>
                <c:pt idx="73">
                  <c:v>14204495.518120633</c:v>
                </c:pt>
                <c:pt idx="74">
                  <c:v>14088018.654872045</c:v>
                </c:pt>
                <c:pt idx="75">
                  <c:v>13849931.139604706</c:v>
                </c:pt>
                <c:pt idx="76">
                  <c:v>14031365.23753353</c:v>
                </c:pt>
                <c:pt idx="77">
                  <c:v>14135197.34029128</c:v>
                </c:pt>
                <c:pt idx="78">
                  <c:v>14265241.155821962</c:v>
                </c:pt>
                <c:pt idx="79">
                  <c:v>15072653.805241484</c:v>
                </c:pt>
                <c:pt idx="80">
                  <c:v>15057581.151436243</c:v>
                </c:pt>
                <c:pt idx="81">
                  <c:v>15072638.732587678</c:v>
                </c:pt>
                <c:pt idx="82">
                  <c:v>15007826.386037551</c:v>
                </c:pt>
                <c:pt idx="83">
                  <c:v>15186419.520031398</c:v>
                </c:pt>
                <c:pt idx="84">
                  <c:v>15236534.704447502</c:v>
                </c:pt>
                <c:pt idx="85">
                  <c:v>15218250.862802166</c:v>
                </c:pt>
                <c:pt idx="86">
                  <c:v>15031066.3771897</c:v>
                </c:pt>
                <c:pt idx="87">
                  <c:v>14876246.393504646</c:v>
                </c:pt>
                <c:pt idx="88">
                  <c:v>14956578.124029571</c:v>
                </c:pt>
                <c:pt idx="89">
                  <c:v>14961065.09746678</c:v>
                </c:pt>
                <c:pt idx="90">
                  <c:v>15073273.085697781</c:v>
                </c:pt>
                <c:pt idx="91">
                  <c:v>15231542.453097608</c:v>
                </c:pt>
                <c:pt idx="92">
                  <c:v>15237635.070078846</c:v>
                </c:pt>
                <c:pt idx="93">
                  <c:v>15219349.907994751</c:v>
                </c:pt>
                <c:pt idx="94">
                  <c:v>15213262.168031553</c:v>
                </c:pt>
                <c:pt idx="95">
                  <c:v>15190442.274779506</c:v>
                </c:pt>
                <c:pt idx="96">
                  <c:v>15105375.79804074</c:v>
                </c:pt>
                <c:pt idx="97">
                  <c:v>14782120.755962668</c:v>
                </c:pt>
                <c:pt idx="98">
                  <c:v>14502738.673674973</c:v>
                </c:pt>
                <c:pt idx="99">
                  <c:v>14047352.67932158</c:v>
                </c:pt>
                <c:pt idx="100">
                  <c:v>13503720.130631834</c:v>
                </c:pt>
                <c:pt idx="101">
                  <c:v>13548282.40706292</c:v>
                </c:pt>
                <c:pt idx="102">
                  <c:v>13239381.568181885</c:v>
                </c:pt>
                <c:pt idx="103">
                  <c:v>13452535.611429613</c:v>
                </c:pt>
                <c:pt idx="104">
                  <c:v>13032816.500353009</c:v>
                </c:pt>
                <c:pt idx="105">
                  <c:v>12525839.938489275</c:v>
                </c:pt>
                <c:pt idx="106">
                  <c:v>12322921.331485748</c:v>
                </c:pt>
                <c:pt idx="107">
                  <c:v>12770243.375818681</c:v>
                </c:pt>
                <c:pt idx="108">
                  <c:v>12628493.674347093</c:v>
                </c:pt>
                <c:pt idx="109">
                  <c:v>13016188.430149548</c:v>
                </c:pt>
                <c:pt idx="110">
                  <c:v>12699895.051296914</c:v>
                </c:pt>
                <c:pt idx="111">
                  <c:v>12990722.647971611</c:v>
                </c:pt>
                <c:pt idx="112">
                  <c:v>13069966.056124238</c:v>
                </c:pt>
                <c:pt idx="113">
                  <c:v>12952336.36161912</c:v>
                </c:pt>
                <c:pt idx="114">
                  <c:v>12903117.483444968</c:v>
                </c:pt>
                <c:pt idx="115">
                  <c:v>12925052.783166826</c:v>
                </c:pt>
                <c:pt idx="116">
                  <c:v>12861720.024529308</c:v>
                </c:pt>
                <c:pt idx="117">
                  <c:v>12510595.067859659</c:v>
                </c:pt>
                <c:pt idx="118">
                  <c:v>12250374.690448178</c:v>
                </c:pt>
                <c:pt idx="119">
                  <c:v>12878818.912068168</c:v>
                </c:pt>
                <c:pt idx="120">
                  <c:v>13399123.196115721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EB0-954C-B124-08F910ABB6B3}"/>
            </c:ext>
          </c:extLst>
        </c:ser>
        <c:ser>
          <c:idx val="4"/>
          <c:order val="4"/>
          <c:tx>
            <c:strRef>
              <c:f>'[Email Graph.xlsx]Updated Returns'!$G$16</c:f>
              <c:strCache>
                <c:ptCount val="1"/>
                <c:pt idx="0">
                  <c:v>S&amp;P 500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Returns'!$H$16:$DX$16</c:f>
            </c:numRef>
          </c:val>
          <c:smooth val="0"/>
          <c:extLst>
            <c:ext xmlns:c16="http://schemas.microsoft.com/office/drawing/2014/chart" uri="{C3380CC4-5D6E-409C-BE32-E72D297353CC}">
              <c16:uniqueId val="{00000004-3EB0-954C-B124-08F910ABB6B3}"/>
            </c:ext>
          </c:extLst>
        </c:ser>
        <c:ser>
          <c:idx val="5"/>
          <c:order val="5"/>
          <c:tx>
            <c:strRef>
              <c:f>'[Email Graph.xlsx]Updated Returns'!$G$17</c:f>
              <c:strCache>
                <c:ptCount val="1"/>
                <c:pt idx="0">
                  <c:v>Barclays US Corp HY Total Return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'[Email Graph.xlsx]Updated Returns'!$H$11:$DX$11</c:f>
              <c:numCache>
                <c:formatCode>m/d/yy</c:formatCode>
                <c:ptCount val="121"/>
                <c:pt idx="0">
                  <c:v>41639</c:v>
                </c:pt>
                <c:pt idx="1">
                  <c:v>41670</c:v>
                </c:pt>
                <c:pt idx="2">
                  <c:v>41698</c:v>
                </c:pt>
                <c:pt idx="3">
                  <c:v>41729</c:v>
                </c:pt>
                <c:pt idx="4">
                  <c:v>41759</c:v>
                </c:pt>
                <c:pt idx="5">
                  <c:v>41790</c:v>
                </c:pt>
                <c:pt idx="6">
                  <c:v>41820</c:v>
                </c:pt>
                <c:pt idx="7">
                  <c:v>41851</c:v>
                </c:pt>
                <c:pt idx="8">
                  <c:v>41882</c:v>
                </c:pt>
                <c:pt idx="9">
                  <c:v>41912</c:v>
                </c:pt>
                <c:pt idx="10">
                  <c:v>41943</c:v>
                </c:pt>
                <c:pt idx="11">
                  <c:v>41973</c:v>
                </c:pt>
                <c:pt idx="12">
                  <c:v>42004</c:v>
                </c:pt>
                <c:pt idx="13">
                  <c:v>42035</c:v>
                </c:pt>
                <c:pt idx="14">
                  <c:v>42063</c:v>
                </c:pt>
                <c:pt idx="15">
                  <c:v>42094</c:v>
                </c:pt>
                <c:pt idx="16">
                  <c:v>42124</c:v>
                </c:pt>
                <c:pt idx="17">
                  <c:v>42155</c:v>
                </c:pt>
                <c:pt idx="18">
                  <c:v>42185</c:v>
                </c:pt>
                <c:pt idx="19">
                  <c:v>42216</c:v>
                </c:pt>
                <c:pt idx="20">
                  <c:v>42247</c:v>
                </c:pt>
                <c:pt idx="21">
                  <c:v>42277</c:v>
                </c:pt>
                <c:pt idx="22">
                  <c:v>42308</c:v>
                </c:pt>
                <c:pt idx="23">
                  <c:v>42338</c:v>
                </c:pt>
                <c:pt idx="24">
                  <c:v>42369</c:v>
                </c:pt>
                <c:pt idx="25">
                  <c:v>42400</c:v>
                </c:pt>
                <c:pt idx="26">
                  <c:v>42429</c:v>
                </c:pt>
                <c:pt idx="27">
                  <c:v>42460</c:v>
                </c:pt>
                <c:pt idx="28">
                  <c:v>42490</c:v>
                </c:pt>
                <c:pt idx="29">
                  <c:v>42521</c:v>
                </c:pt>
                <c:pt idx="30">
                  <c:v>42551</c:v>
                </c:pt>
                <c:pt idx="31">
                  <c:v>42582</c:v>
                </c:pt>
                <c:pt idx="32">
                  <c:v>42613</c:v>
                </c:pt>
                <c:pt idx="33">
                  <c:v>42643</c:v>
                </c:pt>
                <c:pt idx="34">
                  <c:v>42674</c:v>
                </c:pt>
                <c:pt idx="35">
                  <c:v>42704</c:v>
                </c:pt>
                <c:pt idx="36">
                  <c:v>42735</c:v>
                </c:pt>
                <c:pt idx="37">
                  <c:v>42766</c:v>
                </c:pt>
                <c:pt idx="38">
                  <c:v>42794</c:v>
                </c:pt>
                <c:pt idx="39">
                  <c:v>42825</c:v>
                </c:pt>
                <c:pt idx="40">
                  <c:v>42855</c:v>
                </c:pt>
                <c:pt idx="41">
                  <c:v>42886</c:v>
                </c:pt>
                <c:pt idx="42">
                  <c:v>42916</c:v>
                </c:pt>
                <c:pt idx="43">
                  <c:v>42947</c:v>
                </c:pt>
                <c:pt idx="44">
                  <c:v>42978</c:v>
                </c:pt>
                <c:pt idx="45">
                  <c:v>43008</c:v>
                </c:pt>
                <c:pt idx="46">
                  <c:v>43039</c:v>
                </c:pt>
                <c:pt idx="47">
                  <c:v>43069</c:v>
                </c:pt>
                <c:pt idx="48">
                  <c:v>43100</c:v>
                </c:pt>
                <c:pt idx="49">
                  <c:v>43131</c:v>
                </c:pt>
                <c:pt idx="50">
                  <c:v>43159</c:v>
                </c:pt>
                <c:pt idx="51">
                  <c:v>43190</c:v>
                </c:pt>
                <c:pt idx="52">
                  <c:v>43220</c:v>
                </c:pt>
                <c:pt idx="53">
                  <c:v>43251</c:v>
                </c:pt>
                <c:pt idx="54">
                  <c:v>43281</c:v>
                </c:pt>
                <c:pt idx="55">
                  <c:v>43312</c:v>
                </c:pt>
                <c:pt idx="56">
                  <c:v>43343</c:v>
                </c:pt>
                <c:pt idx="57">
                  <c:v>43373</c:v>
                </c:pt>
                <c:pt idx="58">
                  <c:v>43404</c:v>
                </c:pt>
                <c:pt idx="59">
                  <c:v>43434</c:v>
                </c:pt>
                <c:pt idx="60">
                  <c:v>43465</c:v>
                </c:pt>
                <c:pt idx="61">
                  <c:v>43496</c:v>
                </c:pt>
                <c:pt idx="62">
                  <c:v>43524</c:v>
                </c:pt>
                <c:pt idx="63">
                  <c:v>43555</c:v>
                </c:pt>
                <c:pt idx="64">
                  <c:v>43585</c:v>
                </c:pt>
                <c:pt idx="65">
                  <c:v>43616</c:v>
                </c:pt>
                <c:pt idx="66">
                  <c:v>43646</c:v>
                </c:pt>
                <c:pt idx="67">
                  <c:v>43677</c:v>
                </c:pt>
                <c:pt idx="68">
                  <c:v>43708</c:v>
                </c:pt>
                <c:pt idx="69">
                  <c:v>43738</c:v>
                </c:pt>
                <c:pt idx="70">
                  <c:v>43769</c:v>
                </c:pt>
                <c:pt idx="71">
                  <c:v>43799</c:v>
                </c:pt>
                <c:pt idx="72">
                  <c:v>43830</c:v>
                </c:pt>
                <c:pt idx="73">
                  <c:v>43861</c:v>
                </c:pt>
                <c:pt idx="74">
                  <c:v>43890</c:v>
                </c:pt>
                <c:pt idx="75">
                  <c:v>43921</c:v>
                </c:pt>
                <c:pt idx="76">
                  <c:v>43951</c:v>
                </c:pt>
                <c:pt idx="77">
                  <c:v>43982</c:v>
                </c:pt>
                <c:pt idx="78">
                  <c:v>44012</c:v>
                </c:pt>
                <c:pt idx="79">
                  <c:v>44043</c:v>
                </c:pt>
                <c:pt idx="80">
                  <c:v>44074</c:v>
                </c:pt>
                <c:pt idx="81">
                  <c:v>44104</c:v>
                </c:pt>
                <c:pt idx="82">
                  <c:v>44135</c:v>
                </c:pt>
                <c:pt idx="83">
                  <c:v>44165</c:v>
                </c:pt>
                <c:pt idx="84">
                  <c:v>44196</c:v>
                </c:pt>
                <c:pt idx="85">
                  <c:v>44227</c:v>
                </c:pt>
                <c:pt idx="86">
                  <c:v>44255</c:v>
                </c:pt>
                <c:pt idx="87">
                  <c:v>44286</c:v>
                </c:pt>
                <c:pt idx="88">
                  <c:v>44316</c:v>
                </c:pt>
                <c:pt idx="89">
                  <c:v>44347</c:v>
                </c:pt>
                <c:pt idx="90">
                  <c:v>44377</c:v>
                </c:pt>
                <c:pt idx="91">
                  <c:v>44408</c:v>
                </c:pt>
                <c:pt idx="92">
                  <c:v>44439</c:v>
                </c:pt>
                <c:pt idx="93">
                  <c:v>44469</c:v>
                </c:pt>
                <c:pt idx="94">
                  <c:v>44500</c:v>
                </c:pt>
                <c:pt idx="95">
                  <c:v>44530</c:v>
                </c:pt>
                <c:pt idx="96">
                  <c:v>44561</c:v>
                </c:pt>
                <c:pt idx="97">
                  <c:v>44592</c:v>
                </c:pt>
                <c:pt idx="98">
                  <c:v>44620</c:v>
                </c:pt>
                <c:pt idx="99">
                  <c:v>44651</c:v>
                </c:pt>
                <c:pt idx="100">
                  <c:v>44681</c:v>
                </c:pt>
                <c:pt idx="101">
                  <c:v>44712</c:v>
                </c:pt>
                <c:pt idx="102">
                  <c:v>44742</c:v>
                </c:pt>
                <c:pt idx="103">
                  <c:v>44773</c:v>
                </c:pt>
                <c:pt idx="104">
                  <c:v>44804</c:v>
                </c:pt>
                <c:pt idx="105">
                  <c:v>44834</c:v>
                </c:pt>
                <c:pt idx="106">
                  <c:v>44865</c:v>
                </c:pt>
                <c:pt idx="107">
                  <c:v>44895</c:v>
                </c:pt>
                <c:pt idx="108">
                  <c:v>44926</c:v>
                </c:pt>
                <c:pt idx="109">
                  <c:v>44957</c:v>
                </c:pt>
                <c:pt idx="110">
                  <c:v>44985</c:v>
                </c:pt>
                <c:pt idx="111">
                  <c:v>45016</c:v>
                </c:pt>
                <c:pt idx="112">
                  <c:v>45046</c:v>
                </c:pt>
                <c:pt idx="113">
                  <c:v>45077</c:v>
                </c:pt>
                <c:pt idx="114">
                  <c:v>45107</c:v>
                </c:pt>
                <c:pt idx="115">
                  <c:v>45138</c:v>
                </c:pt>
                <c:pt idx="116">
                  <c:v>45169</c:v>
                </c:pt>
                <c:pt idx="117">
                  <c:v>45199</c:v>
                </c:pt>
                <c:pt idx="118">
                  <c:v>45230</c:v>
                </c:pt>
                <c:pt idx="119">
                  <c:v>45260</c:v>
                </c:pt>
                <c:pt idx="120">
                  <c:v>45291</c:v>
                </c:pt>
              </c:numCache>
            </c:numRef>
          </c:cat>
          <c:val>
            <c:numRef>
              <c:f>'[Email Graph.xlsx]Updated Returns'!$H$17:$DX$17</c:f>
              <c:numCache>
                <c:formatCode>_("$"* #,##0_);_("$"* \(#,##0\);_("$"* "-"_);_(@_)</c:formatCode>
                <c:ptCount val="121"/>
                <c:pt idx="0">
                  <c:v>10000000</c:v>
                </c:pt>
                <c:pt idx="1">
                  <c:v>10053768.602976473</c:v>
                </c:pt>
                <c:pt idx="2">
                  <c:v>10257321.171387419</c:v>
                </c:pt>
                <c:pt idx="3">
                  <c:v>10271723.475756118</c:v>
                </c:pt>
                <c:pt idx="4">
                  <c:v>10355256.84109457</c:v>
                </c:pt>
                <c:pt idx="5">
                  <c:v>10441670.667306764</c:v>
                </c:pt>
                <c:pt idx="6">
                  <c:v>10528084.493518958</c:v>
                </c:pt>
                <c:pt idx="7">
                  <c:v>10333173.307729231</c:v>
                </c:pt>
                <c:pt idx="8">
                  <c:v>10553048.487758035</c:v>
                </c:pt>
                <c:pt idx="9">
                  <c:v>10389822.371579448</c:v>
                </c:pt>
                <c:pt idx="10">
                  <c:v>10455112.818050882</c:v>
                </c:pt>
                <c:pt idx="11">
                  <c:v>10379260.681709068</c:v>
                </c:pt>
                <c:pt idx="12">
                  <c:v>10231397.023523757</c:v>
                </c:pt>
                <c:pt idx="13">
                  <c:v>10296687.469995195</c:v>
                </c:pt>
                <c:pt idx="14">
                  <c:v>10544407.105136819</c:v>
                </c:pt>
                <c:pt idx="15">
                  <c:v>10470475.276044164</c:v>
                </c:pt>
                <c:pt idx="16">
                  <c:v>10615458.473355733</c:v>
                </c:pt>
                <c:pt idx="17">
                  <c:v>10645223.235717712</c:v>
                </c:pt>
                <c:pt idx="18">
                  <c:v>10513682.189150261</c:v>
                </c:pt>
                <c:pt idx="19">
                  <c:v>10426308.209313488</c:v>
                </c:pt>
                <c:pt idx="20">
                  <c:v>10233317.330772921</c:v>
                </c:pt>
                <c:pt idx="21">
                  <c:v>9923187.710033603</c:v>
                </c:pt>
                <c:pt idx="22">
                  <c:v>10252520.403264519</c:v>
                </c:pt>
                <c:pt idx="23">
                  <c:v>10007681.228996634</c:v>
                </c:pt>
                <c:pt idx="24">
                  <c:v>9771483.4373499714</c:v>
                </c:pt>
                <c:pt idx="25">
                  <c:v>9614978.3965434413</c:v>
                </c:pt>
                <c:pt idx="26">
                  <c:v>9614978.3965434413</c:v>
                </c:pt>
                <c:pt idx="27">
                  <c:v>10098895.823331727</c:v>
                </c:pt>
                <c:pt idx="28">
                  <c:v>10495439.270283239</c:v>
                </c:pt>
                <c:pt idx="29">
                  <c:v>10562650.024003835</c:v>
                </c:pt>
                <c:pt idx="30">
                  <c:v>10698991.838694187</c:v>
                </c:pt>
                <c:pt idx="31">
                  <c:v>10944791.166586647</c:v>
                </c:pt>
                <c:pt idx="32">
                  <c:v>11175228.03648583</c:v>
                </c:pt>
                <c:pt idx="33">
                  <c:v>11248199.711953906</c:v>
                </c:pt>
                <c:pt idx="34">
                  <c:v>11322131.541046564</c:v>
                </c:pt>
                <c:pt idx="35">
                  <c:v>11249159.865578488</c:v>
                </c:pt>
                <c:pt idx="36">
                  <c:v>11445991.358617373</c:v>
                </c:pt>
                <c:pt idx="37">
                  <c:v>11658185.309649538</c:v>
                </c:pt>
                <c:pt idx="38">
                  <c:v>11797407.58521363</c:v>
                </c:pt>
                <c:pt idx="39">
                  <c:v>11755160.825732112</c:v>
                </c:pt>
                <c:pt idx="40">
                  <c:v>11890542.486797884</c:v>
                </c:pt>
                <c:pt idx="41">
                  <c:v>12019203.072491596</c:v>
                </c:pt>
                <c:pt idx="42">
                  <c:v>12010561.689870378</c:v>
                </c:pt>
                <c:pt idx="43">
                  <c:v>12142102.736437825</c:v>
                </c:pt>
                <c:pt idx="44">
                  <c:v>12145943.350936146</c:v>
                </c:pt>
                <c:pt idx="45">
                  <c:v>12247719.635141619</c:v>
                </c:pt>
                <c:pt idx="46">
                  <c:v>12297647.623619772</c:v>
                </c:pt>
                <c:pt idx="47">
                  <c:v>12268843.014882375</c:v>
                </c:pt>
                <c:pt idx="48">
                  <c:v>12304368.698991831</c:v>
                </c:pt>
                <c:pt idx="49">
                  <c:v>12329332.693230912</c:v>
                </c:pt>
                <c:pt idx="50">
                  <c:v>12213154.104656741</c:v>
                </c:pt>
                <c:pt idx="51">
                  <c:v>12198751.800288042</c:v>
                </c:pt>
                <c:pt idx="52">
                  <c:v>12276524.243879018</c:v>
                </c:pt>
                <c:pt idx="53">
                  <c:v>12286125.780124817</c:v>
                </c:pt>
                <c:pt idx="54">
                  <c:v>12335270.283245316</c:v>
                </c:pt>
                <c:pt idx="55">
                  <c:v>12473425.310417665</c:v>
                </c:pt>
                <c:pt idx="56">
                  <c:v>12565728.657714756</c:v>
                </c:pt>
                <c:pt idx="57">
                  <c:v>12636096.73819796</c:v>
                </c:pt>
                <c:pt idx="58">
                  <c:v>12433919.190386793</c:v>
                </c:pt>
                <c:pt idx="59">
                  <c:v>12326958.435996326</c:v>
                </c:pt>
                <c:pt idx="60">
                  <c:v>12063161.525466004</c:v>
                </c:pt>
                <c:pt idx="61">
                  <c:v>12627717.484857813</c:v>
                </c:pt>
                <c:pt idx="62">
                  <c:v>12837337.595106451</c:v>
                </c:pt>
                <c:pt idx="63">
                  <c:v>12958008.568500452</c:v>
                </c:pt>
                <c:pt idx="64">
                  <c:v>13143308.091030007</c:v>
                </c:pt>
                <c:pt idx="65">
                  <c:v>12986902.724746751</c:v>
                </c:pt>
                <c:pt idx="66">
                  <c:v>13281705.416598501</c:v>
                </c:pt>
                <c:pt idx="67">
                  <c:v>13330847.726639915</c:v>
                </c:pt>
                <c:pt idx="68">
                  <c:v>13382838.032773811</c:v>
                </c:pt>
                <c:pt idx="69">
                  <c:v>13432354.533495074</c:v>
                </c:pt>
                <c:pt idx="70">
                  <c:v>13482054.245269006</c:v>
                </c:pt>
                <c:pt idx="71">
                  <c:v>13509018.353759544</c:v>
                </c:pt>
                <c:pt idx="72">
                  <c:v>13792707.739188492</c:v>
                </c:pt>
                <c:pt idx="73">
                  <c:v>13791328.468414573</c:v>
                </c:pt>
                <c:pt idx="74">
                  <c:v>13792707.601261415</c:v>
                </c:pt>
                <c:pt idx="75">
                  <c:v>12163788.833552442</c:v>
                </c:pt>
                <c:pt idx="76">
                  <c:v>12847393.76599809</c:v>
                </c:pt>
                <c:pt idx="77">
                  <c:v>13412679.091702007</c:v>
                </c:pt>
                <c:pt idx="78">
                  <c:v>13507909.113253092</c:v>
                </c:pt>
                <c:pt idx="79">
                  <c:v>13748349.895468999</c:v>
                </c:pt>
                <c:pt idx="80">
                  <c:v>13878959.219475955</c:v>
                </c:pt>
                <c:pt idx="81">
                  <c:v>13736005.939515352</c:v>
                </c:pt>
                <c:pt idx="82">
                  <c:v>13837652.383467767</c:v>
                </c:pt>
                <c:pt idx="83">
                  <c:v>14359331.878324503</c:v>
                </c:pt>
                <c:pt idx="84">
                  <c:v>14629287.317637002</c:v>
                </c:pt>
                <c:pt idx="85">
                  <c:v>14711211.326615769</c:v>
                </c:pt>
                <c:pt idx="86">
                  <c:v>14677375.540564554</c:v>
                </c:pt>
                <c:pt idx="87">
                  <c:v>14590779.024875222</c:v>
                </c:pt>
                <c:pt idx="88">
                  <c:v>14913235.241324965</c:v>
                </c:pt>
                <c:pt idx="89">
                  <c:v>14957974.947048938</c:v>
                </c:pt>
                <c:pt idx="90">
                  <c:v>15161403.406328805</c:v>
                </c:pt>
                <c:pt idx="91">
                  <c:v>15220532.879613487</c:v>
                </c:pt>
                <c:pt idx="92">
                  <c:v>15298766.418614699</c:v>
                </c:pt>
                <c:pt idx="93">
                  <c:v>15297083.554308651</c:v>
                </c:pt>
                <c:pt idx="94">
                  <c:v>15270925.541430783</c:v>
                </c:pt>
                <c:pt idx="95">
                  <c:v>15122492.145168075</c:v>
                </c:pt>
                <c:pt idx="96">
                  <c:v>15411936.644826591</c:v>
                </c:pt>
                <c:pt idx="97">
                  <c:v>15062085.682989027</c:v>
                </c:pt>
                <c:pt idx="98">
                  <c:v>14851216.48342718</c:v>
                </c:pt>
                <c:pt idx="99">
                  <c:v>14678942.372219425</c:v>
                </c:pt>
                <c:pt idx="100">
                  <c:v>14156372.023768414</c:v>
                </c:pt>
                <c:pt idx="101">
                  <c:v>14191762.953827834</c:v>
                </c:pt>
                <c:pt idx="102">
                  <c:v>13236657.307035221</c:v>
                </c:pt>
                <c:pt idx="103">
                  <c:v>14017620.088150298</c:v>
                </c:pt>
                <c:pt idx="104">
                  <c:v>13695214.826122841</c:v>
                </c:pt>
                <c:pt idx="105">
                  <c:v>13151514.797525765</c:v>
                </c:pt>
                <c:pt idx="106">
                  <c:v>13493454.182261435</c:v>
                </c:pt>
                <c:pt idx="107">
                  <c:v>13772768.683834245</c:v>
                </c:pt>
                <c:pt idx="108">
                  <c:v>13568931.707313498</c:v>
                </c:pt>
                <c:pt idx="109">
                  <c:v>14085908.005362144</c:v>
                </c:pt>
                <c:pt idx="110">
                  <c:v>13905608.382893508</c:v>
                </c:pt>
                <c:pt idx="111">
                  <c:v>14054398.392590469</c:v>
                </c:pt>
                <c:pt idx="112">
                  <c:v>14186509.737480821</c:v>
                </c:pt>
                <c:pt idx="113">
                  <c:v>14048900.593027256</c:v>
                </c:pt>
                <c:pt idx="114">
                  <c:v>14276492.782634297</c:v>
                </c:pt>
                <c:pt idx="115">
                  <c:v>14510627.264269499</c:v>
                </c:pt>
                <c:pt idx="116">
                  <c:v>14507725.138816645</c:v>
                </c:pt>
                <c:pt idx="117">
                  <c:v>14336533.982178608</c:v>
                </c:pt>
                <c:pt idx="118">
                  <c:v>14170230.187985335</c:v>
                </c:pt>
                <c:pt idx="119">
                  <c:v>14912750.249835767</c:v>
                </c:pt>
                <c:pt idx="120">
                  <c:v>15468995.834154643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EB0-954C-B124-08F910ABB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1458768"/>
        <c:axId val="1744945936"/>
      </c:lineChart>
      <c:dateAx>
        <c:axId val="1741458768"/>
        <c:scaling>
          <c:orientation val="minMax"/>
          <c:max val="45292"/>
          <c:min val="41640"/>
        </c:scaling>
        <c:delete val="0"/>
        <c:axPos val="b"/>
        <c:numFmt formatCode="mm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en-US"/>
          </a:p>
        </c:txPr>
        <c:crossAx val="1744945936"/>
        <c:crosses val="autoZero"/>
        <c:auto val="1"/>
        <c:lblOffset val="100"/>
        <c:baseTimeUnit val="months"/>
        <c:majorUnit val="6"/>
        <c:majorTimeUnit val="months"/>
      </c:dateAx>
      <c:valAx>
        <c:axId val="1744945936"/>
        <c:scaling>
          <c:orientation val="minMax"/>
          <c:max val="18000000"/>
          <c:min val="9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Montserrat" panose="02000505000000020004" pitchFamily="2" charset="0"/>
                <a:ea typeface="+mn-ea"/>
                <a:cs typeface="+mn-cs"/>
              </a:defRPr>
            </a:pPr>
            <a:endParaRPr lang="en-US"/>
          </a:p>
        </c:txPr>
        <c:crossAx val="17414587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36394949296196E-2"/>
          <c:y val="0.86243795938123702"/>
          <c:w val="0.77535763155198023"/>
          <c:h val="0.133349963378517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20005050000000200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>
          <a:latin typeface="Montserrat" panose="02000505000000020004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300"/>
            </a:lvl1pPr>
          </a:lstStyle>
          <a:p>
            <a:fld id="{8DB5C1F8-6A33-D948-A16B-3D7280B0BE2A}" type="datetimeFigureOut">
              <a:rPr lang="en-US" smtClean="0"/>
              <a:pPr/>
              <a:t>1/10/24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0" tIns="48325" rIns="96650" bIns="483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1" cy="480060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300"/>
            </a:lvl1pPr>
          </a:lstStyle>
          <a:p>
            <a:fld id="{3E3839F4-843F-B74D-869D-72E117043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Cover</a:t>
            </a:r>
            <a:r>
              <a:rPr lang="en-US" baseline="0"/>
              <a:t> Slide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0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1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8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4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187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Transition Slide-Use</a:t>
            </a:r>
            <a:r>
              <a:rPr lang="en-US" baseline="0"/>
              <a:t> in between sections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300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0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48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9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251">
              <a:defRPr/>
            </a:pPr>
            <a:r>
              <a:rPr lang="en-US"/>
              <a:t>Standard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553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66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1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00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Data Slides…Fields</a:t>
            </a:r>
            <a:r>
              <a:rPr lang="en-US" baseline="0"/>
              <a:t> are to replace with graphs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9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00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Standard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839F4-843F-B74D-869D-72E1170430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06CADC-4C58-4E60-BBA6-6DC0C1BAC1C4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88294C-4723-42AA-9483-226CA66436F3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8248DB-AB10-4E95-A899-4E952C71CBCF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0D9C89-AC81-450A-BF9E-2A0C85ABB203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434B7F-C0C7-44C6-96FD-3160B0E33FD3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AA637-EA52-4C7C-A590-FEB4C27DF096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FE81A1-83FC-4750-B688-ECC6B6383EFA}" type="datetime1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F50F4D-5E87-400B-9D28-761957B6B8FF}" type="datetime1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C3CC63-71B0-46E7-A406-761F228D2599}" type="datetime1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ED2508-B43C-405E-8ED2-81B81EBD4F11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E345BD-BCB2-44EA-A6F7-10CDBABD8821}" type="datetime1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90EBD-A776-467E-A96E-4FE250BAA4BB}" type="datetime1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9294-CC25-DF43-8B9C-8F8FBC9F5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BFFF6-42AB-408B-9B30-31216915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95375"/>
            <a:ext cx="640080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Use of Leverage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FC83D-F19A-41EA-A58E-FC826B5D6CEB}"/>
              </a:ext>
            </a:extLst>
          </p:cNvPr>
          <p:cNvSpPr txBox="1"/>
          <p:nvPr/>
        </p:nvSpPr>
        <p:spPr>
          <a:xfrm>
            <a:off x="457200" y="1417638"/>
            <a:ext cx="8229600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Credit Facility 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Non-Agency RMBS are no longer permitted to be financed through the REPO market or Margin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This annual return has been significant</a:t>
            </a:r>
          </a:p>
          <a:p>
            <a:pPr marL="1714500" lvl="3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2%-4% 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Debt to Equity will never be more than 1 to 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C282F9-DF38-4FEF-BE4C-6BE82477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10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F2328-6D48-4BE8-A385-A1795062A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265453"/>
            <a:ext cx="2209800" cy="2117725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C0A6D99-B553-406F-AEB3-1A6AC3050C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119869"/>
              </p:ext>
            </p:extLst>
          </p:nvPr>
        </p:nvGraphicFramePr>
        <p:xfrm>
          <a:off x="609600" y="3692271"/>
          <a:ext cx="5195013" cy="2690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244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Interest Rate Risk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25C53E-B4B4-45FA-BA07-BF3A024D6197}"/>
              </a:ext>
            </a:extLst>
          </p:cNvPr>
          <p:cNvSpPr txBox="1"/>
          <p:nvPr/>
        </p:nvSpPr>
        <p:spPr>
          <a:xfrm>
            <a:off x="457200" y="1417638"/>
            <a:ext cx="7086600" cy="611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Duration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1.98 year average duration 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Barclays Bond Index 6.10 years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endParaRPr lang="en-US" altLang="en-US" sz="2200" b="1" dirty="0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Mitigants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Rising interest rates normally coincide with an improving economy 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An improving economy should result in decreased foreclosures 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Fewer foreclosures will increase our loss adjusted yields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Self-liquidating securities; the payments from the underlying loans are captured in the trust and either reinvested or used to pay down debt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Unlike callable corporate or agency debt, MBS also return principal for non-economic reasons: death, divorce, or job relocation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sz="1750" dirty="0">
              <a:latin typeface="Montserrat" panose="02000505000000020004" pitchFamily="2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 sz="1750" dirty="0">
              <a:latin typeface="Montserrat" panose="02000505000000020004" pitchFamily="2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AB78D1-4C2A-4FB0-8AAF-8C67092F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6724" y="0"/>
            <a:ext cx="152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0CB1B-1099-4CA0-AEA2-BA3F361C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11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76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Credit Risk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BCBFF1-D42D-4C07-A89D-5A991D3CADA9}"/>
              </a:ext>
            </a:extLst>
          </p:cNvPr>
          <p:cNvSpPr txBox="1"/>
          <p:nvPr/>
        </p:nvSpPr>
        <p:spPr>
          <a:xfrm>
            <a:off x="457200" y="1417638"/>
            <a:ext cx="693420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Default Risk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Term used to describe the risk associated with homeowners not repaying their loan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Non-Agency RMBS does not have the guaranty of the US Gov’t, and therefore has default risk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Mitigants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Homeowners have been paying on these loans for 12+ years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Payment history is a big factor on our bid price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Current LTV of our portfolio is &lt;35%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Lower the LTV, the less likely of a default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Average price paid per bond is $0.89/$1.00 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Discounted pricing accounts for losses, so proper bid price is very important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The average coupon rate of our loans is 5.7%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750" dirty="0">
                <a:latin typeface="Montserrat" panose="02000505000000020004" pitchFamily="2" charset="0"/>
              </a:rPr>
              <a:t>We are well compensated for taking on this risk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2B776-1B10-4FD6-B756-F2996BA00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B6A44-C18A-4646-A4F3-21B01A36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12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1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236E19-FCD6-41D3-A55A-07EA50FB2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A4364"/>
                </a:solidFill>
                <a:latin typeface="Roboto Slab Bold"/>
                <a:cs typeface="Roboto Slab Bold"/>
              </a:rPr>
              <a:t>Fund Structure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FC83D-F19A-41EA-A58E-FC826B5D6CEB}"/>
              </a:ext>
            </a:extLst>
          </p:cNvPr>
          <p:cNvSpPr txBox="1"/>
          <p:nvPr/>
        </p:nvSpPr>
        <p:spPr>
          <a:xfrm>
            <a:off x="457200" y="1943705"/>
            <a:ext cx="6629400" cy="388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1.09% Annual Management Fee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Annually Audited Financials </a:t>
            </a:r>
            <a:endParaRPr lang="en-US" altLang="en-US" sz="2200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By RSM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Monthly Investor Statement </a:t>
            </a:r>
            <a:endParaRPr lang="en-US" altLang="en-US" sz="2200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By Strait Capital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Key Man Policy </a:t>
            </a:r>
            <a:endParaRPr lang="en-US" altLang="en-US" sz="2200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In place for the benefit of the investors in a liquidation scenario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Kept at 3%-5% of Partnership Equity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lvl="1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45630-A779-4D7F-9247-E0A97282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13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2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A037B3-8ACE-40B8-9258-F15ECA8AD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Summary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FC83D-F19A-41EA-A58E-FC826B5D6CEB}"/>
              </a:ext>
            </a:extLst>
          </p:cNvPr>
          <p:cNvSpPr txBox="1"/>
          <p:nvPr/>
        </p:nvSpPr>
        <p:spPr>
          <a:xfrm>
            <a:off x="457200" y="1417638"/>
            <a:ext cx="6858000" cy="567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The Fund Drives Returns Through: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Buying and holding for the long term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Market making strategy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Use of leverage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Outstanding Track Record</a:t>
            </a:r>
            <a:endParaRPr lang="en-US" altLang="en-US" sz="2200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Since Inception average annual return of 4.9%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Generated positive returns in 95 of our 120 months of investing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Have beaten the Barclays Bond Index by an average of 310 bps annually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Limited Opportunity </a:t>
            </a:r>
            <a:endParaRPr lang="en-US" altLang="en-US" sz="2200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Fund has a $250MM AUM Limit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Limit instituted to retain size necessary to take advantage of this market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929C3F-1EBA-4E68-BF47-F8917EBC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14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99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BB0E9"/>
          </a:solidFill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091119"/>
            <a:ext cx="5791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Roboto Slab Bold"/>
                <a:cs typeface="Roboto Slab Bold"/>
              </a:rPr>
              <a:t>Appendix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333625" y="1697038"/>
            <a:ext cx="4514185" cy="1588"/>
          </a:xfrm>
          <a:prstGeom prst="line">
            <a:avLst/>
          </a:prstGeom>
          <a:ln>
            <a:solidFill>
              <a:srgbClr val="1B4F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AFD3C5-1965-4A92-AFE8-CF4DEAAD62B2}"/>
              </a:ext>
            </a:extLst>
          </p:cNvPr>
          <p:cNvCxnSpPr/>
          <p:nvPr/>
        </p:nvCxnSpPr>
        <p:spPr>
          <a:xfrm>
            <a:off x="2314907" y="1068388"/>
            <a:ext cx="4514185" cy="1588"/>
          </a:xfrm>
          <a:prstGeom prst="line">
            <a:avLst/>
          </a:prstGeom>
          <a:ln>
            <a:solidFill>
              <a:srgbClr val="1B4F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8795222-E49A-47A3-9FCB-9B30842B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023" y="1961357"/>
            <a:ext cx="4835387" cy="46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85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Performance Since Inception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45630-A779-4D7F-9247-E0A97282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16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E56FD5-B2F4-42B2-ACCF-63C47FE2E195}"/>
              </a:ext>
            </a:extLst>
          </p:cNvPr>
          <p:cNvSpPr txBox="1"/>
          <p:nvPr/>
        </p:nvSpPr>
        <p:spPr>
          <a:xfrm>
            <a:off x="4343400" y="4336593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Montserrat" panose="02000505000000020004" pitchFamily="2" charset="0"/>
              </a:rPr>
              <a:t>Mariemont</a:t>
            </a:r>
            <a:r>
              <a:rPr lang="en-US" sz="1000" b="1" dirty="0">
                <a:latin typeface="Montserrat" panose="02000505000000020004" pitchFamily="2" charset="0"/>
              </a:rPr>
              <a:t> Capital Partners </a:t>
            </a:r>
            <a:r>
              <a:rPr lang="en-US" sz="1000" dirty="0">
                <a:latin typeface="Montserrat" panose="02000505000000020004" pitchFamily="2" charset="0"/>
              </a:rPr>
              <a:t>seeks to maximize absolute return by investing in non-agency RMBS, corporate bonds, and money markets.</a:t>
            </a:r>
          </a:p>
          <a:p>
            <a:r>
              <a:rPr lang="en-US" sz="1000" b="1" dirty="0">
                <a:latin typeface="Montserrat" panose="02000505000000020004" pitchFamily="2" charset="0"/>
              </a:rPr>
              <a:t>Bloomberg Bond Index </a:t>
            </a:r>
            <a:r>
              <a:rPr lang="en-US" sz="1000" dirty="0">
                <a:latin typeface="Montserrat" panose="02000505000000020004" pitchFamily="2" charset="0"/>
              </a:rPr>
              <a:t>is a market capitalization-weighted index that is designed to measure the performance of the U.C. investment grade bond market with maturities of more than one year. </a:t>
            </a:r>
          </a:p>
          <a:p>
            <a:r>
              <a:rPr lang="en-US" sz="1000" b="1" dirty="0" err="1">
                <a:latin typeface="Montserrat" panose="02000505000000020004" pitchFamily="2" charset="0"/>
              </a:rPr>
              <a:t>DoubleLine</a:t>
            </a:r>
            <a:r>
              <a:rPr lang="en-US" sz="1000" b="1" dirty="0">
                <a:latin typeface="Montserrat" panose="02000505000000020004" pitchFamily="2" charset="0"/>
              </a:rPr>
              <a:t> Total Return </a:t>
            </a:r>
            <a:r>
              <a:rPr lang="en-US" sz="1000" dirty="0">
                <a:latin typeface="Montserrat" panose="02000505000000020004" pitchFamily="2" charset="0"/>
              </a:rPr>
              <a:t>seeks return by investing in residential and commercial MBS</a:t>
            </a:r>
          </a:p>
          <a:p>
            <a:r>
              <a:rPr lang="en-US" sz="1000" b="1" dirty="0">
                <a:latin typeface="Montserrat" panose="02000505000000020004" pitchFamily="2" charset="0"/>
              </a:rPr>
              <a:t>PIMCO Total Return </a:t>
            </a:r>
            <a:r>
              <a:rPr lang="en-US" sz="1000" dirty="0">
                <a:latin typeface="Montserrat" panose="02000505000000020004" pitchFamily="2" charset="0"/>
              </a:rPr>
              <a:t>seeks maximum total return by investing in a portfolio of investment-grade fixed-income instruments</a:t>
            </a:r>
          </a:p>
          <a:p>
            <a:r>
              <a:rPr lang="en-US" sz="1000" b="1" dirty="0">
                <a:latin typeface="Montserrat" panose="02000505000000020004" pitchFamily="2" charset="0"/>
              </a:rPr>
              <a:t>Barclays US Corp Total Return Value </a:t>
            </a:r>
            <a:r>
              <a:rPr lang="en-US" sz="1000" dirty="0">
                <a:latin typeface="Montserrat" panose="02000505000000020004" pitchFamily="2" charset="0"/>
              </a:rPr>
              <a:t>measures the investment grade, fixed rate, taxable corporate bond market</a:t>
            </a:r>
            <a:endParaRPr lang="en-US" sz="1000" b="1" dirty="0">
              <a:latin typeface="Montserrat" panose="02000505000000020004" pitchFamily="2" charset="0"/>
            </a:endParaRPr>
          </a:p>
          <a:p>
            <a:r>
              <a:rPr lang="en-US" sz="1000" b="1" dirty="0">
                <a:latin typeface="Montserrat" panose="02000505000000020004" pitchFamily="2" charset="0"/>
              </a:rPr>
              <a:t>Barclays US Corp HY Bond Index </a:t>
            </a:r>
            <a:r>
              <a:rPr lang="en-US" sz="1000" dirty="0">
                <a:latin typeface="Montserrat" panose="02000505000000020004" pitchFamily="2" charset="0"/>
              </a:rPr>
              <a:t>measures high-yield, fixed-rate corporate bond market with middle rating of BB+ or below</a:t>
            </a:r>
          </a:p>
          <a:p>
            <a:endParaRPr lang="en-US" sz="1000" b="1" dirty="0">
              <a:latin typeface="Montserrat" panose="02000505000000020004" pitchFamily="2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C49278-92D6-4F0B-9D08-34BCE5806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341944"/>
              </p:ext>
            </p:extLst>
          </p:nvPr>
        </p:nvGraphicFramePr>
        <p:xfrm>
          <a:off x="4419600" y="1220788"/>
          <a:ext cx="4572000" cy="2989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2231687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23677462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65156405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19954490"/>
                    </a:ext>
                  </a:extLst>
                </a:gridCol>
              </a:tblGrid>
              <a:tr h="4981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2000505000000020004" pitchFamily="2" charset="0"/>
                        </a:rPr>
                        <a:t>Monthly Returns</a:t>
                      </a:r>
                    </a:p>
                  </a:txBody>
                  <a:tcPr anchor="ctr"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Montserrat" panose="02000505000000020004" pitchFamily="2" charset="0"/>
                        </a:rPr>
                        <a:t>Net Positive</a:t>
                      </a:r>
                    </a:p>
                  </a:txBody>
                  <a:tcPr anchor="ctr"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latin typeface="Montserrat" panose="02000505000000020004" pitchFamily="2" charset="0"/>
                        </a:rPr>
                        <a:t>Net Negative</a:t>
                      </a:r>
                    </a:p>
                  </a:txBody>
                  <a:tcPr anchor="ctr"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Montserrat" panose="02000505000000020004" pitchFamily="2" charset="0"/>
                        </a:rPr>
                        <a:t>% Positive</a:t>
                      </a:r>
                    </a:p>
                  </a:txBody>
                  <a:tcPr anchor="ctr">
                    <a:solidFill>
                      <a:srgbClr val="0A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5506"/>
                  </a:ext>
                </a:extLst>
              </a:tr>
              <a:tr h="498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Mariemont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 Capital </a:t>
                      </a:r>
                    </a:p>
                  </a:txBody>
                  <a:tcPr marL="9525" marR="9525" marT="28575" marB="38100" anchor="ctr"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95</a:t>
                      </a:r>
                    </a:p>
                  </a:txBody>
                  <a:tcPr anchor="ctr"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bg1"/>
                          </a:solidFill>
                          <a:latin typeface="Montserrat" panose="02000505000000020004" pitchFamily="2" charset="0"/>
                        </a:rPr>
                        <a:t>79%</a:t>
                      </a:r>
                    </a:p>
                  </a:txBody>
                  <a:tcPr anchor="ctr">
                    <a:solidFill>
                      <a:srgbClr val="2BB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941856"/>
                  </a:ext>
                </a:extLst>
              </a:tr>
              <a:tr h="498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Bloomberg Bond Index</a:t>
                      </a:r>
                    </a:p>
                  </a:txBody>
                  <a:tcPr marL="9525" marR="9525" marT="28575" marB="381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64</a:t>
                      </a:r>
                    </a:p>
                  </a:txBody>
                  <a:tcPr marL="9525" marR="9525" marT="28575" marB="381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735755"/>
                  </a:ext>
                </a:extLst>
              </a:tr>
              <a:tr h="498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DoubleLine Total Return</a:t>
                      </a:r>
                    </a:p>
                  </a:txBody>
                  <a:tcPr marL="9525" marR="9525" marT="28575" marB="381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71</a:t>
                      </a:r>
                    </a:p>
                  </a:txBody>
                  <a:tcPr marL="9525" marR="9525" marT="28575" marB="3810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955501"/>
                  </a:ext>
                </a:extLst>
              </a:tr>
              <a:tr h="498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PIMCO Total Return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52486"/>
                  </a:ext>
                </a:extLst>
              </a:tr>
              <a:tr h="498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Barclays US Corp HY Total Return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Montserrat" panose="02000505000000020004" pitchFamily="2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719115"/>
                  </a:ext>
                </a:extLst>
              </a:tr>
            </a:tbl>
          </a:graphicData>
        </a:graphic>
      </p:graphicFrame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25E0A07E-310D-485C-A5D5-6B7148F06EF2}"/>
              </a:ext>
            </a:extLst>
          </p:cNvPr>
          <p:cNvSpPr txBox="1">
            <a:spLocks/>
          </p:cNvSpPr>
          <p:nvPr/>
        </p:nvSpPr>
        <p:spPr>
          <a:xfrm>
            <a:off x="6555509" y="6404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16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AF30997-4A78-4EB6-99B6-D24728CD7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576915"/>
              </p:ext>
            </p:extLst>
          </p:nvPr>
        </p:nvGraphicFramePr>
        <p:xfrm>
          <a:off x="151638" y="1219197"/>
          <a:ext cx="4189453" cy="513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540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02CEEF8-BCD6-4AEA-AB4D-30637E24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0"/>
            <a:ext cx="154305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Management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325C53E-B4B4-45FA-BA07-BF3A024D6197}"/>
              </a:ext>
            </a:extLst>
          </p:cNvPr>
          <p:cNvSpPr txBox="1"/>
          <p:nvPr/>
        </p:nvSpPr>
        <p:spPr>
          <a:xfrm>
            <a:off x="457200" y="1417638"/>
            <a:ext cx="6934200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Kevin Taylor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Founder and Chief Investment Officer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26 years of fixed income trading experience</a:t>
            </a:r>
          </a:p>
          <a:p>
            <a:pPr marL="1657350" lvl="3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5 years trading at Wells Fargo</a:t>
            </a:r>
          </a:p>
          <a:p>
            <a:pPr marL="1657350" lvl="3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11 years managing Fifth Third Securities MBS trading desk</a:t>
            </a:r>
          </a:p>
          <a:p>
            <a:pPr marL="1657350" lvl="3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10 years running </a:t>
            </a:r>
            <a:r>
              <a:rPr lang="en-US" altLang="en-US" dirty="0" err="1">
                <a:latin typeface="Montserrat" panose="02000505000000020004" pitchFamily="2" charset="0"/>
              </a:rPr>
              <a:t>Mariemont</a:t>
            </a:r>
            <a:r>
              <a:rPr lang="en-US" altLang="en-US" dirty="0">
                <a:latin typeface="Montserrat" panose="02000505000000020004" pitchFamily="2" charset="0"/>
              </a:rPr>
              <a:t> Capital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Successfully navigated the MBS market during the credit crisis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Graduated from St. Lawrence University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B.A. in Economics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99ACEF-D8B6-47A2-8E51-19D0EA88D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17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827974-8091-4F0B-ABC9-F8848A1BA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0"/>
            <a:ext cx="159067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Supporting Partners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02A82E-5D13-4889-96D3-27B7F46E1187}"/>
              </a:ext>
            </a:extLst>
          </p:cNvPr>
          <p:cNvSpPr txBox="1"/>
          <p:nvPr/>
        </p:nvSpPr>
        <p:spPr>
          <a:xfrm>
            <a:off x="457200" y="1417638"/>
            <a:ext cx="6934200" cy="6157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>
                <a:solidFill>
                  <a:srgbClr val="2BB0E9"/>
                </a:solidFill>
                <a:latin typeface="Montserrat" panose="02000505000000020004" pitchFamily="2" charset="0"/>
              </a:rPr>
              <a:t>RSM</a:t>
            </a:r>
            <a:endParaRPr lang="en-US" altLang="en-US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Provides Annually Audited Financials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The firm has 9,000+ employees across 86 cities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Located in Chicago, IL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endParaRPr lang="en-US" altLang="en-US" sz="2200" b="1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>
                <a:solidFill>
                  <a:srgbClr val="2BB0E9"/>
                </a:solidFill>
                <a:latin typeface="Montserrat" panose="02000505000000020004" pitchFamily="2" charset="0"/>
              </a:rPr>
              <a:t>Dinsmore Compliance Services</a:t>
            </a:r>
            <a:endParaRPr lang="en-US" altLang="en-US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Kevin Woodard, Chief Compliance Officer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The firm has 650+ attorneys across 21 cities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Located in Cincinnati, OH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endParaRPr lang="en-US" altLang="en-US" sz="2200" b="1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>
                <a:solidFill>
                  <a:srgbClr val="2BB0E9"/>
                </a:solidFill>
                <a:latin typeface="Montserrat" panose="02000505000000020004" pitchFamily="2" charset="0"/>
              </a:rPr>
              <a:t>Strait Capital</a:t>
            </a:r>
            <a:endParaRPr lang="en-US" altLang="en-US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Third Party Fund Administrator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$8 Billion in Assets Under Administration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Located in Dallas, TX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>
              <a:latin typeface="Montserrat" panose="02000505000000020004" pitchFamily="2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44027-0556-4BAD-8292-90340892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18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54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A4364"/>
                </a:solidFill>
                <a:latin typeface="Roboto Slab Bold"/>
                <a:cs typeface="Roboto Slab Bold"/>
              </a:rPr>
              <a:t>The Rest of the Team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FC83D-F19A-41EA-A58E-FC826B5D6CEB}"/>
              </a:ext>
            </a:extLst>
          </p:cNvPr>
          <p:cNvSpPr txBox="1"/>
          <p:nvPr/>
        </p:nvSpPr>
        <p:spPr>
          <a:xfrm>
            <a:off x="457200" y="1732948"/>
            <a:ext cx="6934200" cy="475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Bill </a:t>
            </a:r>
            <a:r>
              <a:rPr lang="en-US" altLang="en-US" sz="2200" b="1" dirty="0" err="1">
                <a:solidFill>
                  <a:srgbClr val="2BB0E9"/>
                </a:solidFill>
                <a:latin typeface="Montserrat" panose="02000505000000020004" pitchFamily="2" charset="0"/>
              </a:rPr>
              <a:t>Kielczewski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Chief Marketing Officer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sz="2200" b="1" dirty="0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Robin </a:t>
            </a:r>
            <a:r>
              <a:rPr lang="en-US" altLang="en-US" sz="2200" b="1" dirty="0" err="1">
                <a:solidFill>
                  <a:srgbClr val="2BB0E9"/>
                </a:solidFill>
                <a:latin typeface="Montserrat" panose="02000505000000020004" pitchFamily="2" charset="0"/>
              </a:rPr>
              <a:t>Fenberg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Controller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Joseph Bauer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Analyst</a:t>
            </a:r>
          </a:p>
          <a:p>
            <a:pPr lvl="1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Justin Taylor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Analyst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77F57F-B777-4D74-B3A8-8EDE8D06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15" y="3796268"/>
            <a:ext cx="2699385" cy="25869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DD8EFD-121B-417A-BBDE-B0D5C031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19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17638"/>
            <a:ext cx="6858000" cy="3153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>
                <a:solidFill>
                  <a:srgbClr val="2BB0E9"/>
                </a:solidFill>
                <a:latin typeface="Montserrat" panose="02000505000000020004" pitchFamily="2" charset="0"/>
              </a:rPr>
              <a:t>High-Yield RMBS Limited Partnership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sz="2000">
              <a:solidFill>
                <a:srgbClr val="717171"/>
              </a:solidFill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Focus on Senior, Non-Agency, Residential Mortgage-Backed Securities (RMBS)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Seek securities with superior return potential and capital preservation characteristics 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Montserrat" panose="02000505000000020004" pitchFamily="2" charset="0"/>
              </a:rPr>
              <a:t>Created to capitalize on commercial banking regulation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Fund Description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E74B040-29F5-4F1D-BEFA-69DF20035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482" y="0"/>
            <a:ext cx="1524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1C29F7-8015-4328-B31C-DEADB924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2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A4A12-5806-4097-9B17-534DA7B5B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0"/>
            <a:ext cx="159067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Collateral Composition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287C9-CC0C-47C6-B326-82D24604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20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98A2C-B045-43B7-B4B4-26F4B60C1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7010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98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1B930-695D-419E-A1AA-CB46A7912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0"/>
            <a:ext cx="154305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Collateral Performance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AF66C-A490-4B2E-92CB-72C1695F3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21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5F350-A03C-4C2D-A755-FEB39DEE2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7025831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08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4FA12-A07C-48F8-81BD-30D4AA7EC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0"/>
            <a:ext cx="154305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Collateral Projection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A28CC-120C-4915-B078-394510BF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22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5C241-7B97-4DD7-9B29-0949FD3D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70104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Performance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2359A2A-51BD-4219-8058-B297944DA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757012"/>
              </p:ext>
            </p:extLst>
          </p:nvPr>
        </p:nvGraphicFramePr>
        <p:xfrm>
          <a:off x="143204" y="1554919"/>
          <a:ext cx="8857591" cy="2019300"/>
        </p:xfrm>
        <a:graphic>
          <a:graphicData uri="http://schemas.openxmlformats.org/drawingml/2006/table">
            <a:tbl>
              <a:tblPr/>
              <a:tblGrid>
                <a:gridCol w="1860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2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641">
                  <a:extLst>
                    <a:ext uri="{9D8B030D-6E8A-4147-A177-3AD203B41FA5}">
                      <a16:colId xmlns:a16="http://schemas.microsoft.com/office/drawing/2014/main" val="1448416967"/>
                    </a:ext>
                  </a:extLst>
                </a:gridCol>
                <a:gridCol w="704193">
                  <a:extLst>
                    <a:ext uri="{9D8B030D-6E8A-4147-A177-3AD203B41FA5}">
                      <a16:colId xmlns:a16="http://schemas.microsoft.com/office/drawing/2014/main" val="3305593578"/>
                    </a:ext>
                  </a:extLst>
                </a:gridCol>
                <a:gridCol w="662152">
                  <a:extLst>
                    <a:ext uri="{9D8B030D-6E8A-4147-A177-3AD203B41FA5}">
                      <a16:colId xmlns:a16="http://schemas.microsoft.com/office/drawing/2014/main" val="3181724297"/>
                    </a:ext>
                  </a:extLst>
                </a:gridCol>
                <a:gridCol w="739665">
                  <a:extLst>
                    <a:ext uri="{9D8B030D-6E8A-4147-A177-3AD203B41FA5}">
                      <a16:colId xmlns:a16="http://schemas.microsoft.com/office/drawing/2014/main" val="4248626814"/>
                    </a:ext>
                  </a:extLst>
                </a:gridCol>
                <a:gridCol w="739664">
                  <a:extLst>
                    <a:ext uri="{9D8B030D-6E8A-4147-A177-3AD203B41FA5}">
                      <a16:colId xmlns:a16="http://schemas.microsoft.com/office/drawing/2014/main" val="325850644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1E2274"/>
                        </a:solidFill>
                        <a:effectLst/>
                        <a:latin typeface="Montserrat" panose="02000505000000020004" pitchFamily="2" charset="0"/>
                        <a:ea typeface="MS PGothic" panose="020B0600070205080204" pitchFamily="34" charset="-128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2014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2015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2016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2017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2018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2019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2020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2021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2022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2023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43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Mariemont Capital Partners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14.9%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6.8%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9.2%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7.9%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2.2%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7.4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2.6%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2.5%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-6.5%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2.1%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BB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Bloomberg</a:t>
                      </a:r>
                      <a:r>
                        <a:rPr kumimoji="0" lang="en-US" altLang="ja-JP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 US Agg Bond Index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tserrat"/>
                        <a:ea typeface="MS PGothic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5.8%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 0.6%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 2.6%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3.5%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panose="02000505000000020004" pitchFamily="2" charset="0"/>
                          <a:ea typeface="MS PGothic" panose="020B0600070205080204" pitchFamily="34" charset="-128"/>
                        </a:rPr>
                        <a:t>0.0%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8.7%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tserrat"/>
                        <a:ea typeface="MS PGothic"/>
                      </a:endParaRP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6.3%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-1.5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-13.1%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/>
                          <a:ea typeface="MS PGothic"/>
                        </a:rPr>
                        <a:t>5.5%</a:t>
                      </a:r>
                    </a:p>
                  </a:txBody>
                  <a:tcPr marL="91445" marR="914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6C90AB24-9DFF-45D3-95E0-42D5C345B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879332"/>
            <a:ext cx="2590799" cy="24828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A14356-C8CF-4294-9310-11706D982D33}"/>
              </a:ext>
            </a:extLst>
          </p:cNvPr>
          <p:cNvSpPr txBox="1"/>
          <p:nvPr/>
        </p:nvSpPr>
        <p:spPr>
          <a:xfrm>
            <a:off x="451700" y="4489558"/>
            <a:ext cx="571084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Montserrat" panose="02000505000000020004" pitchFamily="2" charset="0"/>
              </a:rPr>
              <a:t>Mariemont</a:t>
            </a:r>
            <a:r>
              <a:rPr lang="en-US" dirty="0">
                <a:latin typeface="Montserrat" panose="02000505000000020004" pitchFamily="2" charset="0"/>
              </a:rPr>
              <a:t> Capital began investing on January 21, 2014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Montserrat" panose="02000505000000020004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Montserrat"/>
              </a:rPr>
              <a:t>Performance through December 31,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5E687C-EBB7-4D50-8185-89380547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3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2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>
                <a:solidFill>
                  <a:srgbClr val="0A4364"/>
                </a:solidFill>
                <a:latin typeface="Roboto Slab Bold"/>
                <a:cs typeface="Roboto Slab Bold"/>
              </a:rPr>
              <a:t>Performance Since Inception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8D3A1D-B586-4DB2-B7CB-2D893E73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2784" y="6503987"/>
            <a:ext cx="2133600" cy="365125"/>
          </a:xfrm>
        </p:spPr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4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F30997-4A78-4EB6-99B6-D24728CD7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925744"/>
              </p:ext>
            </p:extLst>
          </p:nvPr>
        </p:nvGraphicFramePr>
        <p:xfrm>
          <a:off x="457008" y="1219194"/>
          <a:ext cx="8229600" cy="5284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40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Balance Sheet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4F8BAF-2464-486E-AA73-829E9A651E40}"/>
              </a:ext>
            </a:extLst>
          </p:cNvPr>
          <p:cNvSpPr txBox="1"/>
          <p:nvPr/>
        </p:nvSpPr>
        <p:spPr>
          <a:xfrm>
            <a:off x="457200" y="1417638"/>
            <a:ext cx="7467600" cy="421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Assets Under Management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Launched in January 2014 with $1 million in capital 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As of </a:t>
            </a:r>
            <a:r>
              <a:rPr lang="en-US" altLang="en-US" dirty="0">
                <a:latin typeface="Montserrat"/>
              </a:rPr>
              <a:t>December 31</a:t>
            </a:r>
            <a:r>
              <a:rPr lang="en-US" altLang="en-US" dirty="0">
                <a:latin typeface="Montserrat" panose="02000505000000020004" pitchFamily="2" charset="0"/>
              </a:rPr>
              <a:t>, 2023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$42.6MM of Assets</a:t>
            </a:r>
          </a:p>
          <a:p>
            <a:pPr marL="1657350" lvl="3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Significant investment from the General Partner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Our largest investors include: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Family Offices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Insurance Companies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Private Equity Company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Corporations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Investment Professionals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BEFBA3-0429-4962-97B4-19471A00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415" y="3796268"/>
            <a:ext cx="2699385" cy="25869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7B4525-39A7-4644-97F7-BD78E221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5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43F84-1311-49E6-AC2B-DEA8CCE1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Fund Return Drivers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DD3C30-644B-4F08-8BB7-BC2A6AE47F7B}"/>
              </a:ext>
            </a:extLst>
          </p:cNvPr>
          <p:cNvSpPr txBox="1"/>
          <p:nvPr/>
        </p:nvSpPr>
        <p:spPr>
          <a:xfrm>
            <a:off x="457200" y="1417638"/>
            <a:ext cx="7162800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150" b="1" dirty="0">
                <a:solidFill>
                  <a:srgbClr val="2BB0E9"/>
                </a:solidFill>
                <a:latin typeface="Montserrat" panose="02000505000000020004" pitchFamily="2" charset="0"/>
              </a:rPr>
              <a:t>Seek Above-Market Returns through 3 Drivers:</a:t>
            </a:r>
            <a:endParaRPr lang="en-US" altLang="en-US" sz="2150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Buy and Hold for the Long-Term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4.0%-5.0% annual return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Market Making Strategy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1.0%-3.0% annual return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Use of Leverage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2.0%-4.0% annual return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lvl="2"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150" b="1" dirty="0">
                <a:solidFill>
                  <a:srgbClr val="2BB0E9"/>
                </a:solidFill>
                <a:latin typeface="Montserrat" panose="02000505000000020004" pitchFamily="2" charset="0"/>
              </a:rPr>
              <a:t>Designed to create annual returns of 7%-12%</a:t>
            </a:r>
            <a:endParaRPr lang="en-US" altLang="en-US" sz="2150" dirty="0">
              <a:latin typeface="Montserrat" panose="02000505000000020004" pitchFamily="2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D69FE-D770-4BAB-B29B-6DA1D563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  <a:ea typeface="Roboto Slab" pitchFamily="2" charset="0"/>
              </a:rPr>
              <a:pPr/>
              <a:t>6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  <a:ea typeface="Roboto Slab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Buy &amp; Hold for the Long-Term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59B7977-E2F9-4FC9-87B0-EE20C8D0C775}"/>
              </a:ext>
            </a:extLst>
          </p:cNvPr>
          <p:cNvSpPr txBox="1"/>
          <p:nvPr/>
        </p:nvSpPr>
        <p:spPr>
          <a:xfrm>
            <a:off x="457200" y="1417638"/>
            <a:ext cx="8534400" cy="180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Non-Agency RMBS yield 5%-6% on a loss-adjusted basis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Current Portfolio LAY – 6.79%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endParaRPr lang="en-US" altLang="en-US" sz="2400" b="1" dirty="0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Core Characteristics Evaluated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BA027-238D-48CD-A1B1-EC6CEC4F77EC}"/>
              </a:ext>
            </a:extLst>
          </p:cNvPr>
          <p:cNvSpPr txBox="1"/>
          <p:nvPr/>
        </p:nvSpPr>
        <p:spPr>
          <a:xfrm>
            <a:off x="1064491" y="3162488"/>
            <a:ext cx="3124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Montserrat" panose="02000505000000020004" pitchFamily="2" charset="0"/>
              </a:rPr>
              <a:t>Current LTV 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Montserrat" panose="02000505000000020004" pitchFamily="2" charset="0"/>
              </a:rPr>
              <a:t>Year of origination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Montserrat" panose="02000505000000020004" pitchFamily="2" charset="0"/>
              </a:rPr>
              <a:t>Prime, fixed-rate, amortizing 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Montserrat" panose="02000505000000020004" pitchFamily="2" charset="0"/>
              </a:rPr>
              <a:t>Weighted avg. loan age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 dirty="0">
                <a:latin typeface="Montserrat" panose="02000505000000020004" pitchFamily="2" charset="0"/>
              </a:rPr>
              <a:t>Credit scores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D7D19-DAB0-43CD-B87C-9B2D87160E95}"/>
              </a:ext>
            </a:extLst>
          </p:cNvPr>
          <p:cNvSpPr txBox="1"/>
          <p:nvPr/>
        </p:nvSpPr>
        <p:spPr>
          <a:xfrm>
            <a:off x="4188691" y="3162488"/>
            <a:ext cx="3124200" cy="1744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>
                <a:latin typeface="Montserrat" panose="02000505000000020004" pitchFamily="2" charset="0"/>
              </a:rPr>
              <a:t>Prepayment rates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>
                <a:latin typeface="Montserrat" panose="02000505000000020004" pitchFamily="2" charset="0"/>
              </a:rPr>
              <a:t>Delinquency rates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>
                <a:latin typeface="Montserrat" panose="02000505000000020004" pitchFamily="2" charset="0"/>
              </a:rPr>
              <a:t>Loss severity rates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>
                <a:latin typeface="Montserrat" panose="02000505000000020004" pitchFamily="2" charset="0"/>
              </a:rPr>
              <a:t>Geography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400">
                <a:latin typeface="Montserrat" panose="02000505000000020004" pitchFamily="2" charset="0"/>
              </a:rPr>
              <a:t>Underwriters</a:t>
            </a:r>
          </a:p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5370EA-7E05-48A3-B609-4A6F9300C69D}"/>
              </a:ext>
            </a:extLst>
          </p:cNvPr>
          <p:cNvSpPr txBox="1"/>
          <p:nvPr/>
        </p:nvSpPr>
        <p:spPr>
          <a:xfrm>
            <a:off x="457200" y="5463452"/>
            <a:ext cx="5334000" cy="36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200" b="1">
                <a:solidFill>
                  <a:srgbClr val="2BB0E9"/>
                </a:solidFill>
                <a:latin typeface="Montserrat" panose="02000505000000020004" pitchFamily="2" charset="0"/>
              </a:rPr>
              <a:t>IGNORE the ratings agencies!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D9E659-2C72-43B9-8FCD-4DB3F2774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046379"/>
            <a:ext cx="2438400" cy="2336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1190B7-5018-4BC1-99F1-57B597D5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7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Current Loan Profile Snapshot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4DD3C30-644B-4F08-8BB7-BC2A6AE47F7B}"/>
              </a:ext>
            </a:extLst>
          </p:cNvPr>
          <p:cNvSpPr txBox="1"/>
          <p:nvPr/>
        </p:nvSpPr>
        <p:spPr>
          <a:xfrm>
            <a:off x="457200" y="1417638"/>
            <a:ext cx="7162800" cy="539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150" b="1" dirty="0">
                <a:solidFill>
                  <a:srgbClr val="2BB0E9"/>
                </a:solidFill>
                <a:latin typeface="Montserrat" panose="02000505000000020004" pitchFamily="2" charset="0"/>
              </a:rPr>
              <a:t>Key Metrics</a:t>
            </a:r>
            <a:endParaRPr lang="en-US" altLang="en-US" sz="2150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Average Weighted 3 Month Duration – 1.98 years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Current LAY – 6.79%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Current LTV – 34.61%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Annual Default Rate – 2.96%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1 Month Severity Rate – 14.83%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12 Month Severity Rate – 31.8%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Loan Age – 206 months</a:t>
            </a: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endParaRPr lang="en-US" altLang="en-US" sz="2150" b="1" dirty="0">
              <a:solidFill>
                <a:srgbClr val="2BB0E9"/>
              </a:solidFill>
              <a:latin typeface="Montserrat" panose="02000505000000020004" pitchFamily="2" charset="0"/>
            </a:endParaRPr>
          </a:p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en-US" altLang="en-US" sz="2150" b="1" dirty="0">
                <a:solidFill>
                  <a:srgbClr val="2BB0E9"/>
                </a:solidFill>
                <a:latin typeface="Montserrat" panose="02000505000000020004" pitchFamily="2" charset="0"/>
              </a:rPr>
              <a:t>Other Metrics</a:t>
            </a:r>
            <a:endParaRPr lang="en-US" altLang="en-US" sz="2150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Loan Count – 51,740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60+ Day Delinquent – 12.8%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Fixed Rate Loans – 96.2%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Annual Voluntary Prepayment Rate – 9.32%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Montserrat" panose="02000505000000020004" pitchFamily="2" charset="0"/>
              </a:rPr>
              <a:t>FICO – 710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B2AEC-93C1-421C-9000-DD35B69CD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74638"/>
            <a:ext cx="1524000" cy="1460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B692A-FF8C-4F72-8362-E853DCD62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878138"/>
            <a:ext cx="4226583" cy="23005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58CBA-0CAC-426F-BECD-71D772C6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rgbClr val="717171"/>
                </a:solidFill>
                <a:latin typeface="Montserrat" panose="02000505000000020004" pitchFamily="2" charset="0"/>
              </a:rPr>
              <a:pPr/>
              <a:t>8</a:t>
            </a:fld>
            <a:endParaRPr lang="en-US">
              <a:solidFill>
                <a:srgbClr val="71717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3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B9CF4-EB6B-4F57-91D3-35A171637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0638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b="1">
                <a:solidFill>
                  <a:srgbClr val="0A4364"/>
                </a:solidFill>
                <a:latin typeface="Roboto Slab Bold"/>
                <a:cs typeface="Roboto Slab Bold"/>
              </a:rPr>
              <a:t>Market Making Strategy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219200"/>
            <a:ext cx="1752600" cy="1588"/>
          </a:xfrm>
          <a:prstGeom prst="line">
            <a:avLst/>
          </a:prstGeom>
          <a:ln w="12700" cap="flat" cmpd="sng" algn="ctr">
            <a:solidFill>
              <a:srgbClr val="F2C24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BCFC83D-F19A-41EA-A58E-FC826B5D6CEB}"/>
              </a:ext>
            </a:extLst>
          </p:cNvPr>
          <p:cNvSpPr txBox="1"/>
          <p:nvPr/>
        </p:nvSpPr>
        <p:spPr>
          <a:xfrm>
            <a:off x="457200" y="1417638"/>
            <a:ext cx="6934200" cy="630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Market Making</a:t>
            </a: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Term used for supplying liquidity to market participants</a:t>
            </a: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Unlike stocks, there is no quoted exchange for investors to buy/sell MBS</a:t>
            </a:r>
          </a:p>
          <a:p>
            <a:pPr marL="1200150" lvl="2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Investors must go to a market maker to buy/sell MBS</a:t>
            </a: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The net effect of regulation, specifically, Dodd Frank, has reduced commercial banks ability to provide liquidity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The current market is ideal for private capital</a:t>
            </a: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This annual return has been significant</a:t>
            </a:r>
          </a:p>
          <a:p>
            <a:pPr marL="1714500" lvl="3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en-US" dirty="0">
                <a:latin typeface="Montserrat" panose="02000505000000020004" pitchFamily="2" charset="0"/>
              </a:rPr>
              <a:t>1%-3% </a:t>
            </a:r>
          </a:p>
          <a:p>
            <a:pPr marL="1714500" lvl="3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285750" lvl="0" indent="-285750">
              <a:lnSpc>
                <a:spcPct val="8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en-US" altLang="en-US" sz="2200" b="1" dirty="0" err="1">
                <a:solidFill>
                  <a:srgbClr val="2BB0E9"/>
                </a:solidFill>
                <a:latin typeface="Montserrat" panose="02000505000000020004" pitchFamily="2" charset="0"/>
              </a:rPr>
              <a:t>Mariemont</a:t>
            </a:r>
            <a:r>
              <a:rPr lang="en-US" altLang="en-US" sz="2200" b="1" dirty="0">
                <a:solidFill>
                  <a:srgbClr val="2BB0E9"/>
                </a:solidFill>
                <a:latin typeface="Montserrat" panose="02000505000000020004" pitchFamily="2" charset="0"/>
              </a:rPr>
              <a:t> Capital’s ability to identify correct bid levels and correct offer levels is  a rare and highly profitable skill</a:t>
            </a:r>
          </a:p>
          <a:p>
            <a:pPr marL="1714500" lvl="3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1257300" lvl="2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altLang="en-US" dirty="0">
              <a:latin typeface="Montserrat" panose="02000505000000020004" pitchFamily="2" charset="0"/>
            </a:endParaRPr>
          </a:p>
          <a:p>
            <a:pPr marL="742950" lvl="1" indent="-285750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altLang="en-US" dirty="0">
              <a:latin typeface="Montserrat" panose="02000505000000020004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31EDD1-50FD-4924-A440-F7052C5C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9294-CC25-DF43-8B9C-8F8FBC9F5C9E}" type="slidenum">
              <a:rPr lang="en-US" smtClean="0">
                <a:solidFill>
                  <a:schemeClr val="bg1"/>
                </a:solidFill>
                <a:latin typeface="Montserrat" panose="02000505000000020004" pitchFamily="2" charset="0"/>
              </a:rPr>
              <a:pPr/>
              <a:t>9</a:t>
            </a:fld>
            <a:endParaRPr lang="en-US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06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C79A1"/>
      </a:dk2>
      <a:lt2>
        <a:srgbClr val="1C375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4749"/>
      </a:hlink>
      <a:folHlink>
        <a:srgbClr val="F1C1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90989</TotalTime>
  <Words>1222</Words>
  <Application>Microsoft Macintosh PowerPoint</Application>
  <PresentationFormat>On-screen Show (4:3)</PresentationFormat>
  <Paragraphs>312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Montserrat</vt:lpstr>
      <vt:lpstr>Roboto Slab Bold</vt:lpstr>
      <vt:lpstr>Wingdings</vt:lpstr>
      <vt:lpstr>Office Theme</vt:lpstr>
      <vt:lpstr>PowerPoint Presentation</vt:lpstr>
      <vt:lpstr>Fund Description</vt:lpstr>
      <vt:lpstr>Performance</vt:lpstr>
      <vt:lpstr>Performance Since Inception</vt:lpstr>
      <vt:lpstr>Balance Sheet</vt:lpstr>
      <vt:lpstr>Fund Return Drivers</vt:lpstr>
      <vt:lpstr>Buy &amp; Hold for the Long-Term</vt:lpstr>
      <vt:lpstr>Current Loan Profile Snapshot</vt:lpstr>
      <vt:lpstr>Market Making Strategy</vt:lpstr>
      <vt:lpstr>Use of Leverage</vt:lpstr>
      <vt:lpstr>Interest Rate Risk</vt:lpstr>
      <vt:lpstr>Credit Risk</vt:lpstr>
      <vt:lpstr>Fund Structure</vt:lpstr>
      <vt:lpstr>Summary</vt:lpstr>
      <vt:lpstr>PowerPoint Presentation</vt:lpstr>
      <vt:lpstr>Performance Since Inception</vt:lpstr>
      <vt:lpstr>Management</vt:lpstr>
      <vt:lpstr>Supporting Partners</vt:lpstr>
      <vt:lpstr>The Rest of the Team</vt:lpstr>
      <vt:lpstr>Collateral Composition</vt:lpstr>
      <vt:lpstr>Collateral Performance</vt:lpstr>
      <vt:lpstr>Collateral Projection</vt:lpstr>
    </vt:vector>
  </TitlesOfParts>
  <Company>University of Dayton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Weiler</dc:creator>
  <cp:lastModifiedBy>Melissa Taylor</cp:lastModifiedBy>
  <cp:revision>73</cp:revision>
  <cp:lastPrinted>2018-01-10T14:11:34Z</cp:lastPrinted>
  <dcterms:created xsi:type="dcterms:W3CDTF">2017-10-20T04:51:44Z</dcterms:created>
  <dcterms:modified xsi:type="dcterms:W3CDTF">2024-01-10T17:34:28Z</dcterms:modified>
</cp:coreProperties>
</file>